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2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35"/>
  </p:notesMasterIdLst>
  <p:handoutMasterIdLst>
    <p:handoutMasterId r:id="rId36"/>
  </p:handoutMasterIdLst>
  <p:sldIdLst>
    <p:sldId id="256" r:id="rId3"/>
    <p:sldId id="259" r:id="rId4"/>
    <p:sldId id="284" r:id="rId5"/>
    <p:sldId id="263" r:id="rId6"/>
    <p:sldId id="290" r:id="rId7"/>
    <p:sldId id="286" r:id="rId8"/>
    <p:sldId id="292" r:id="rId9"/>
    <p:sldId id="318" r:id="rId10"/>
    <p:sldId id="342" r:id="rId11"/>
    <p:sldId id="343" r:id="rId12"/>
    <p:sldId id="344" r:id="rId13"/>
    <p:sldId id="319" r:id="rId14"/>
    <p:sldId id="293" r:id="rId15"/>
    <p:sldId id="314" r:id="rId16"/>
    <p:sldId id="315" r:id="rId17"/>
    <p:sldId id="294" r:id="rId18"/>
    <p:sldId id="316" r:id="rId19"/>
    <p:sldId id="317" r:id="rId20"/>
    <p:sldId id="307" r:id="rId21"/>
    <p:sldId id="308" r:id="rId22"/>
    <p:sldId id="345" r:id="rId23"/>
    <p:sldId id="285" r:id="rId24"/>
    <p:sldId id="306" r:id="rId25"/>
    <p:sldId id="309" r:id="rId26"/>
    <p:sldId id="310" r:id="rId27"/>
    <p:sldId id="311" r:id="rId28"/>
    <p:sldId id="312" r:id="rId29"/>
    <p:sldId id="313" r:id="rId30"/>
    <p:sldId id="322" r:id="rId31"/>
    <p:sldId id="295" r:id="rId32"/>
    <p:sldId id="296" r:id="rId33"/>
    <p:sldId id="297" r:id="rId34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4367"/>
    <a:srgbClr val="1D4865"/>
    <a:srgbClr val="1D4971"/>
    <a:srgbClr val="51B3CD"/>
    <a:srgbClr val="83C2DB"/>
    <a:srgbClr val="2980B4"/>
    <a:srgbClr val="4287C6"/>
    <a:srgbClr val="27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47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0676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CD50F-DB03-4C14-8323-BE0BE30AB5B6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4ABE-C6F3-41D5-824A-7805AD0582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CD50F-DB03-4C14-8323-BE0BE30AB5B6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4ABE-C6F3-41D5-824A-7805AD0582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CD50F-DB03-4C14-8323-BE0BE30AB5B6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4ABE-C6F3-41D5-824A-7805AD0582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CD50F-DB03-4C14-8323-BE0BE30AB5B6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4ABE-C6F3-41D5-824A-7805AD0582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CD50F-DB03-4C14-8323-BE0BE30AB5B6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4ABE-C6F3-41D5-824A-7805AD0582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CD50F-DB03-4C14-8323-BE0BE30AB5B6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4ABE-C6F3-41D5-824A-7805AD0582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CD50F-DB03-4C14-8323-BE0BE30AB5B6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4ABE-C6F3-41D5-824A-7805AD0582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CD50F-DB03-4C14-8323-BE0BE30AB5B6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4ABE-C6F3-41D5-824A-7805AD0582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CD50F-DB03-4C14-8323-BE0BE30AB5B6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4ABE-C6F3-41D5-824A-7805AD0582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CD50F-DB03-4C14-8323-BE0BE30AB5B6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4ABE-C6F3-41D5-824A-7805AD0582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CD50F-DB03-4C14-8323-BE0BE30AB5B6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4ABE-C6F3-41D5-824A-7805AD0582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194"/>
            <a:ext cx="9144000" cy="5113111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15194"/>
            <a:ext cx="9144000" cy="5113111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CD50F-DB03-4C14-8323-BE0BE30AB5B6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54ABE-C6F3-41D5-824A-7805AD0582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916621" y="2213959"/>
            <a:ext cx="6595241" cy="715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4200" b="1" dirty="0">
                <a:solidFill>
                  <a:srgbClr val="1B4367"/>
                </a:solidFill>
                <a:cs typeface="+mn-ea"/>
                <a:sym typeface="+mn-lt"/>
              </a:rPr>
              <a:t>智能医疗问答机器人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3387576" y="3702873"/>
            <a:ext cx="3336584" cy="30646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pPr lvl="0" algn="ctr" eaLnBrk="0" hangingPunct="0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张凡 杨继超 曾旭祥 沈晓琪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数据清洗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1443990"/>
            <a:ext cx="5752465" cy="2255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4092575" y="876935"/>
            <a:ext cx="1516380" cy="459740"/>
            <a:chOff x="6359" y="1381"/>
            <a:chExt cx="2388" cy="724"/>
          </a:xfrm>
        </p:grpSpPr>
        <p:sp>
          <p:nvSpPr>
            <p:cNvPr id="4" name="圆角矩形 3"/>
            <p:cNvSpPr/>
            <p:nvPr/>
          </p:nvSpPr>
          <p:spPr>
            <a:xfrm>
              <a:off x="6359" y="1381"/>
              <a:ext cx="2388" cy="71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472" y="1381"/>
              <a:ext cx="2274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200"/>
                <a:t>dropna()</a:t>
              </a:r>
            </a:p>
            <a:p>
              <a:pPr algn="l"/>
              <a:r>
                <a:rPr lang="zh-CN" altLang="en-US" sz="1200"/>
                <a:t>drop_duplicates</a:t>
              </a:r>
              <a:r>
                <a:rPr lang="en-US" altLang="zh-CN" sz="1200"/>
                <a:t>()</a:t>
              </a:r>
            </a:p>
          </p:txBody>
        </p:sp>
      </p:grpSp>
      <p:cxnSp>
        <p:nvCxnSpPr>
          <p:cNvPr id="6" name="直接箭头连接符 5"/>
          <p:cNvCxnSpPr>
            <a:stCxn id="5" idx="2"/>
          </p:cNvCxnSpPr>
          <p:nvPr/>
        </p:nvCxnSpPr>
        <p:spPr>
          <a:xfrm flipH="1">
            <a:off x="4878705" y="1337310"/>
            <a:ext cx="7620" cy="42418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7212965" y="1982470"/>
            <a:ext cx="1706880" cy="275590"/>
            <a:chOff x="6359" y="1381"/>
            <a:chExt cx="2688" cy="434"/>
          </a:xfrm>
        </p:grpSpPr>
        <p:sp>
          <p:nvSpPr>
            <p:cNvPr id="9" name="圆角矩形 8"/>
            <p:cNvSpPr/>
            <p:nvPr/>
          </p:nvSpPr>
          <p:spPr>
            <a:xfrm>
              <a:off x="6359" y="1381"/>
              <a:ext cx="2688" cy="43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472" y="1381"/>
              <a:ext cx="2574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200"/>
                <a:t>analyse.extract_tags</a:t>
              </a:r>
            </a:p>
          </p:txBody>
        </p:sp>
      </p:grpSp>
      <p:cxnSp>
        <p:nvCxnSpPr>
          <p:cNvPr id="11" name="直接箭头连接符 10"/>
          <p:cNvCxnSpPr>
            <a:stCxn id="9" idx="1"/>
          </p:cNvCxnSpPr>
          <p:nvPr/>
        </p:nvCxnSpPr>
        <p:spPr>
          <a:xfrm flipH="1">
            <a:off x="6868795" y="2120265"/>
            <a:ext cx="344170" cy="381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2307590" y="3699510"/>
            <a:ext cx="848995" cy="275590"/>
            <a:chOff x="6359" y="1381"/>
            <a:chExt cx="2388" cy="796"/>
          </a:xfrm>
        </p:grpSpPr>
        <p:sp>
          <p:nvSpPr>
            <p:cNvPr id="13" name="圆角矩形 12"/>
            <p:cNvSpPr/>
            <p:nvPr/>
          </p:nvSpPr>
          <p:spPr>
            <a:xfrm>
              <a:off x="6359" y="1381"/>
              <a:ext cx="2388" cy="71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472" y="1381"/>
              <a:ext cx="2275" cy="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200"/>
                <a:t>dropna()</a:t>
              </a:r>
              <a:endParaRPr lang="en-US" altLang="zh-CN" sz="1200"/>
            </a:p>
          </p:txBody>
        </p:sp>
      </p:grpSp>
      <p:cxnSp>
        <p:nvCxnSpPr>
          <p:cNvPr id="16" name="直接箭头连接符 15"/>
          <p:cNvCxnSpPr>
            <a:stCxn id="14" idx="0"/>
          </p:cNvCxnSpPr>
          <p:nvPr/>
        </p:nvCxnSpPr>
        <p:spPr>
          <a:xfrm flipV="1">
            <a:off x="2752090" y="3442335"/>
            <a:ext cx="4445" cy="25717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数据清洗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895" y="1539240"/>
            <a:ext cx="5692140" cy="1943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后端</a:t>
            </a: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分类模块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14607" y="873182"/>
            <a:ext cx="6872093" cy="373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3430" y="719455"/>
            <a:ext cx="762889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预加载Tokenizer分词器和训练好的两个分类模型以及初始化GetClassification类。</a:t>
            </a:r>
            <a:endParaRPr lang="zh-CN" altLang="en-US" sz="20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770" y="1823720"/>
            <a:ext cx="5880100" cy="2934335"/>
          </a:xfrm>
          <a:prstGeom prst="rect">
            <a:avLst/>
          </a:prstGeom>
        </p:spPr>
      </p:pic>
      <p:sp>
        <p:nvSpPr>
          <p:cNvPr id="12" name="文本框 15"/>
          <p:cNvSpPr txBox="1"/>
          <p:nvPr/>
        </p:nvSpPr>
        <p:spPr>
          <a:xfrm>
            <a:off x="502285" y="192405"/>
            <a:ext cx="353123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后端</a:t>
            </a:r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-</a:t>
            </a:r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分类模块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25" y="1404620"/>
            <a:ext cx="8006715" cy="33096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154430" y="1626235"/>
          <a:ext cx="6708140" cy="27120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4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4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26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函数名称</a:t>
                      </a:r>
                      <a:endParaRPr lang="en-US" altLang="en-US" sz="1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作用</a:t>
                      </a:r>
                      <a:endParaRPr lang="en-US" altLang="en-US" sz="1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get_category()</a:t>
                      </a:r>
                      <a:endParaRPr lang="en-US" altLang="en-US" sz="1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控制获得具体科室分类的运行流程和代码逻辑</a:t>
                      </a:r>
                      <a:endParaRPr lang="en-US" altLang="en-US" sz="16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9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predict_category()</a:t>
                      </a:r>
                      <a:endParaRPr lang="en-US" altLang="en-US" sz="1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分词结果向量化后，传入模型中，得到具体科室的分类结果</a:t>
                      </a:r>
                      <a:endParaRPr lang="en-US" altLang="en-US" sz="16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6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query_word_cut()</a:t>
                      </a:r>
                      <a:endParaRPr lang="en-US" altLang="en-US" sz="1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将用户问题分词，并去除停用词</a:t>
                      </a:r>
                      <a:endParaRPr lang="en-US" altLang="en-US" sz="16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94055" y="851535"/>
            <a:ext cx="762889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GetClassification类的方法介绍：</a:t>
            </a:r>
            <a:endParaRPr lang="zh-CN" altLang="en-US" sz="20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5"/>
          <p:cNvSpPr txBox="1"/>
          <p:nvPr/>
        </p:nvSpPr>
        <p:spPr>
          <a:xfrm>
            <a:off x="502285" y="192405"/>
            <a:ext cx="353123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后端</a:t>
            </a:r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-</a:t>
            </a:r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分类模块</a:t>
            </a:r>
          </a:p>
        </p:txBody>
      </p:sp>
      <p:sp>
        <p:nvSpPr>
          <p:cNvPr id="44" name="文本框 8"/>
          <p:cNvSpPr txBox="1"/>
          <p:nvPr/>
        </p:nvSpPr>
        <p:spPr>
          <a:xfrm>
            <a:off x="1345565" y="767080"/>
            <a:ext cx="3734435" cy="72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predict_category()方法</a:t>
            </a:r>
          </a:p>
          <a:p>
            <a:pPr algn="ctr">
              <a:lnSpc>
                <a:spcPts val="1500"/>
              </a:lnSpc>
            </a:pP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匹配模块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014607" y="813547"/>
            <a:ext cx="7261412" cy="3926541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3097661" y="767380"/>
            <a:ext cx="4616114" cy="434922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87153" y="373152"/>
            <a:ext cx="1465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关键代码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974551"/>
            <a:ext cx="4171762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模型训练</a:t>
            </a: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05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2" grpId="0"/>
      <p:bldP spid="9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2260" y="608965"/>
            <a:ext cx="8684895" cy="968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使用keras.preprocessing.text.Tokenizer和 keras.preprocessing.sequence这两个Keras框架的包，进行文本向量化和标准化的处理。</a:t>
            </a:r>
          </a:p>
        </p:txBody>
      </p:sp>
      <p:sp>
        <p:nvSpPr>
          <p:cNvPr id="38" name="文本框 15"/>
          <p:cNvSpPr txBox="1"/>
          <p:nvPr/>
        </p:nvSpPr>
        <p:spPr>
          <a:xfrm>
            <a:off x="502285" y="171450"/>
            <a:ext cx="353123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数据处理</a:t>
            </a:r>
          </a:p>
        </p:txBody>
      </p:sp>
      <p:pic>
        <p:nvPicPr>
          <p:cNvPr id="5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5" y="1651000"/>
            <a:ext cx="6457315" cy="3228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80" y="2306320"/>
            <a:ext cx="8447405" cy="2250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3430" y="719455"/>
            <a:ext cx="7597140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</a:rPr>
              <a:t>	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使用keras框架构建顺序模型，其中添加Embedding层、Conv1D层、MaxPool1D层、Flatten层、BatchNormalization层、Dense层。具体建流程如下图。</a:t>
            </a:r>
          </a:p>
        </p:txBody>
      </p:sp>
      <p:sp>
        <p:nvSpPr>
          <p:cNvPr id="38" name="文本框 15"/>
          <p:cNvSpPr txBox="1"/>
          <p:nvPr/>
        </p:nvSpPr>
        <p:spPr>
          <a:xfrm>
            <a:off x="502285" y="171450"/>
            <a:ext cx="353123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分类模型的构建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523066" y="399691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选题背景与需求分析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013789" y="379877"/>
            <a:ext cx="478533" cy="393570"/>
            <a:chOff x="5640108" y="966369"/>
            <a:chExt cx="476097" cy="391567"/>
          </a:xfrm>
        </p:grpSpPr>
        <p:sp>
          <p:nvSpPr>
            <p:cNvPr id="25" name="椭圆 2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2866491" y="2012712"/>
            <a:ext cx="2147298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400" b="1" spc="-225" dirty="0">
                <a:solidFill>
                  <a:srgbClr val="1B4367"/>
                </a:solidFill>
                <a:cs typeface="+mn-ea"/>
                <a:sym typeface="+mn-lt"/>
              </a:rPr>
              <a:t>目 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66491" y="2643910"/>
            <a:ext cx="2113154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CONTENTS</a:t>
            </a:r>
          </a:p>
        </p:txBody>
      </p:sp>
      <p:sp>
        <p:nvSpPr>
          <p:cNvPr id="79" name="文本框 10"/>
          <p:cNvSpPr txBox="1"/>
          <p:nvPr/>
        </p:nvSpPr>
        <p:spPr>
          <a:xfrm>
            <a:off x="5523066" y="1117235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架构设计与产品展示</a:t>
            </a:r>
          </a:p>
        </p:txBody>
      </p:sp>
      <p:grpSp>
        <p:nvGrpSpPr>
          <p:cNvPr id="80" name="组合 79"/>
          <p:cNvGrpSpPr/>
          <p:nvPr/>
        </p:nvGrpSpPr>
        <p:grpSpPr>
          <a:xfrm>
            <a:off x="5013789" y="1097421"/>
            <a:ext cx="478533" cy="393570"/>
            <a:chOff x="5640108" y="966369"/>
            <a:chExt cx="476097" cy="391567"/>
          </a:xfrm>
        </p:grpSpPr>
        <p:sp>
          <p:nvSpPr>
            <p:cNvPr id="81" name="椭圆 80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sp>
        <p:nvSpPr>
          <p:cNvPr id="83" name="文本框 10"/>
          <p:cNvSpPr txBox="1"/>
          <p:nvPr/>
        </p:nvSpPr>
        <p:spPr>
          <a:xfrm>
            <a:off x="5523066" y="1834779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数据获取与清洗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5013789" y="1814965"/>
            <a:ext cx="478533" cy="393570"/>
            <a:chOff x="5640108" y="966369"/>
            <a:chExt cx="476097" cy="391567"/>
          </a:xfrm>
        </p:grpSpPr>
        <p:sp>
          <p:nvSpPr>
            <p:cNvPr id="85" name="椭圆 8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sp>
        <p:nvSpPr>
          <p:cNvPr id="87" name="文本框 10"/>
          <p:cNvSpPr txBox="1"/>
          <p:nvPr/>
        </p:nvSpPr>
        <p:spPr>
          <a:xfrm>
            <a:off x="5523066" y="2552323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后端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5013789" y="2532509"/>
            <a:ext cx="478533" cy="393570"/>
            <a:chOff x="5640108" y="966369"/>
            <a:chExt cx="476097" cy="391567"/>
          </a:xfrm>
        </p:grpSpPr>
        <p:sp>
          <p:nvSpPr>
            <p:cNvPr id="89" name="椭圆 88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0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</a:p>
          </p:txBody>
        </p:sp>
      </p:grpSp>
      <p:sp>
        <p:nvSpPr>
          <p:cNvPr id="4" name="燕尾形 3"/>
          <p:cNvSpPr/>
          <p:nvPr/>
        </p:nvSpPr>
        <p:spPr>
          <a:xfrm>
            <a:off x="4284324" y="2183489"/>
            <a:ext cx="256853" cy="448435"/>
          </a:xfrm>
          <a:prstGeom prst="chevron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10"/>
          <p:cNvSpPr txBox="1"/>
          <p:nvPr/>
        </p:nvSpPr>
        <p:spPr>
          <a:xfrm>
            <a:off x="5523066" y="3237284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模型训练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5013789" y="3217470"/>
            <a:ext cx="478533" cy="393570"/>
            <a:chOff x="5640108" y="966369"/>
            <a:chExt cx="476097" cy="391567"/>
          </a:xfrm>
        </p:grpSpPr>
        <p:sp>
          <p:nvSpPr>
            <p:cNvPr id="23" name="椭圆 22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</a:p>
          </p:txBody>
        </p:sp>
      </p:grpSp>
      <p:sp>
        <p:nvSpPr>
          <p:cNvPr id="40" name="文本框 10"/>
          <p:cNvSpPr txBox="1"/>
          <p:nvPr/>
        </p:nvSpPr>
        <p:spPr>
          <a:xfrm>
            <a:off x="5523066" y="3942059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前端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5013789" y="3922245"/>
            <a:ext cx="478533" cy="393570"/>
            <a:chOff x="5640108" y="966369"/>
            <a:chExt cx="476097" cy="391567"/>
          </a:xfrm>
        </p:grpSpPr>
        <p:sp>
          <p:nvSpPr>
            <p:cNvPr id="42" name="椭圆 41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06</a:t>
              </a:r>
            </a:p>
          </p:txBody>
        </p:sp>
      </p:grpSp>
      <p:sp>
        <p:nvSpPr>
          <p:cNvPr id="44" name="文本框 10"/>
          <p:cNvSpPr txBox="1"/>
          <p:nvPr/>
        </p:nvSpPr>
        <p:spPr>
          <a:xfrm>
            <a:off x="5523066" y="4627020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总结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5013789" y="4607206"/>
            <a:ext cx="478533" cy="393570"/>
            <a:chOff x="5640108" y="966369"/>
            <a:chExt cx="476097" cy="391567"/>
          </a:xfrm>
        </p:grpSpPr>
        <p:sp>
          <p:nvSpPr>
            <p:cNvPr id="46" name="椭圆 45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07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500"/>
                            </p:stCondLst>
                            <p:childTnLst>
                              <p:par>
                                <p:cTn id="8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0"/>
                            </p:stCondLst>
                            <p:childTnLst>
                              <p:par>
                                <p:cTn id="9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0"/>
                            </p:stCondLst>
                            <p:childTnLst>
                              <p:par>
                                <p:cTn id="9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000"/>
                            </p:stCondLst>
                            <p:childTnLst>
                              <p:par>
                                <p:cTn id="10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3" grpId="0"/>
      <p:bldP spid="3" grpId="0"/>
      <p:bldP spid="79" grpId="0" animBg="1"/>
      <p:bldP spid="83" grpId="0" animBg="1"/>
      <p:bldP spid="87" grpId="0" animBg="1"/>
      <p:bldP spid="4" grpId="0" animBg="1"/>
      <p:bldP spid="21" grpId="0" animBg="1"/>
      <p:bldP spid="40" grpId="0" animBg="1"/>
      <p:bldP spid="4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73430" y="719455"/>
            <a:ext cx="759714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</a:rPr>
              <a:t>	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</a:rPr>
              <a:t>进行模型训练</a:t>
            </a:r>
          </a:p>
        </p:txBody>
      </p:sp>
      <p:sp>
        <p:nvSpPr>
          <p:cNvPr id="38" name="文本框 15"/>
          <p:cNvSpPr txBox="1"/>
          <p:nvPr/>
        </p:nvSpPr>
        <p:spPr>
          <a:xfrm>
            <a:off x="502285" y="171450"/>
            <a:ext cx="353123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模型训练</a:t>
            </a:r>
          </a:p>
        </p:txBody>
      </p:sp>
      <p:pic>
        <p:nvPicPr>
          <p:cNvPr id="9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535" y="1565275"/>
            <a:ext cx="4215130" cy="2938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73430" y="719455"/>
            <a:ext cx="7597140" cy="96128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</a:rPr>
              <a:t>采用的是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</a:rPr>
              <a:t>python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</a:rPr>
              <a:t>的</a:t>
            </a:r>
            <a:r>
              <a:rPr lang="en-US" altLang="zh-CN" sz="2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</a:rPr>
              <a:t>sklearn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</a:rPr>
              <a:t>库中的</a:t>
            </a:r>
            <a:r>
              <a:rPr lang="en-US" altLang="zh-CN" sz="2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</a:rPr>
              <a:t>TfidfVectorizer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</a:rPr>
              <a:t>模块进行词向量模型的构建，以外科的词向量模型为例，核心代码如下：</a:t>
            </a:r>
            <a:endParaRPr lang="zh-CN" altLang="en-US" sz="20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文本框 15"/>
          <p:cNvSpPr txBox="1"/>
          <p:nvPr/>
        </p:nvSpPr>
        <p:spPr>
          <a:xfrm>
            <a:off x="502285" y="171450"/>
            <a:ext cx="353123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词向量模型构建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E3715E-68D6-4987-A3C6-6AFCC84D9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072" y="1791234"/>
            <a:ext cx="3292895" cy="328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4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前端</a:t>
            </a: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06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前端架构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55" y="1334135"/>
            <a:ext cx="1962150" cy="263842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3284220" y="1403350"/>
            <a:ext cx="4741545" cy="1453515"/>
            <a:chOff x="5172" y="2210"/>
            <a:chExt cx="7467" cy="2289"/>
          </a:xfrm>
        </p:grpSpPr>
        <p:grpSp>
          <p:nvGrpSpPr>
            <p:cNvPr id="5" name="组合 4"/>
            <p:cNvGrpSpPr/>
            <p:nvPr/>
          </p:nvGrpSpPr>
          <p:grpSpPr>
            <a:xfrm>
              <a:off x="5172" y="2210"/>
              <a:ext cx="7467" cy="2289"/>
              <a:chOff x="9431" y="3289"/>
              <a:chExt cx="7467" cy="2289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9431" y="3289"/>
                <a:ext cx="4512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结构介绍</a:t>
                </a: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9431" y="4126"/>
                <a:ext cx="7467" cy="1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0">
                  <a:buFont typeface="Arial" panose="020B0604020202020204" pitchFamily="34" charset="0"/>
                  <a:buNone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前端结构大致分为两个板块：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websocket通信框架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以及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页面组件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</a:t>
                </a:r>
              </a:p>
              <a:p>
                <a:pPr indent="0">
                  <a:buFont typeface="Arial" panose="020B0604020202020204" pitchFamily="34" charset="0"/>
                  <a:buNone/>
                </a:pPr>
                <a:endPara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  <p:cxnSp>
          <p:nvCxnSpPr>
            <p:cNvPr id="13" name="直接连接符 12"/>
            <p:cNvCxnSpPr/>
            <p:nvPr/>
          </p:nvCxnSpPr>
          <p:spPr>
            <a:xfrm>
              <a:off x="5367" y="2935"/>
              <a:ext cx="756" cy="0"/>
            </a:xfrm>
            <a:prstGeom prst="line">
              <a:avLst/>
            </a:prstGeom>
            <a:ln w="9525">
              <a:solidFill>
                <a:srgbClr val="1B43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49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3941442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前端架构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——</a:t>
            </a:r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websocket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通信框架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55" y="1334135"/>
            <a:ext cx="1962150" cy="263842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184525" y="1429385"/>
            <a:ext cx="4741545" cy="2284730"/>
            <a:chOff x="5172" y="2210"/>
            <a:chExt cx="7467" cy="3598"/>
          </a:xfrm>
        </p:grpSpPr>
        <p:grpSp>
          <p:nvGrpSpPr>
            <p:cNvPr id="20" name="组合 19"/>
            <p:cNvGrpSpPr/>
            <p:nvPr/>
          </p:nvGrpSpPr>
          <p:grpSpPr>
            <a:xfrm>
              <a:off x="5172" y="2210"/>
              <a:ext cx="7467" cy="3598"/>
              <a:chOff x="9431" y="3289"/>
              <a:chExt cx="7467" cy="3598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9431" y="3289"/>
                <a:ext cx="4512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websocket</a:t>
                </a:r>
                <a:endPara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9431" y="4126"/>
                <a:ext cx="7467" cy="2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0">
                  <a:buFont typeface="Arial" panose="020B0604020202020204" pitchFamily="34" charset="0"/>
                  <a:buNone/>
                </a:pPr>
                <a:r>
                  <a:rPr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WebSocket是一种通信协议</a:t>
                </a:r>
                <a:r>
                  <a:rPr 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</a:t>
                </a:r>
                <a:r>
                  <a:rPr 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使得客户端和服务器之间的数据交换变得更加简单，允许服务端主动向客户端推送数据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；浏览器和服务器只需要完成一次握手，两者之间就直接可以创建持久性的连接，并进行双向数据传输。</a:t>
                </a:r>
              </a:p>
            </p:txBody>
          </p:sp>
        </p:grpSp>
        <p:cxnSp>
          <p:nvCxnSpPr>
            <p:cNvPr id="23" name="直接连接符 22"/>
            <p:cNvCxnSpPr/>
            <p:nvPr/>
          </p:nvCxnSpPr>
          <p:spPr>
            <a:xfrm>
              <a:off x="5367" y="2935"/>
              <a:ext cx="756" cy="0"/>
            </a:xfrm>
            <a:prstGeom prst="line">
              <a:avLst/>
            </a:prstGeom>
            <a:ln w="9525">
              <a:solidFill>
                <a:srgbClr val="1B43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727497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前端架构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——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页面设计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36028" y="1676921"/>
            <a:ext cx="86762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页面由三个页面组件构成：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Head.vue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：标题栏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Sidebar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：侧边栏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ChatList.vue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：聊天框与输入框</a:t>
            </a:r>
          </a:p>
          <a:p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850" y="1207443"/>
            <a:ext cx="4667252" cy="272861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96265" y="739366"/>
            <a:ext cx="8316837" cy="4094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727497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前端架构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——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标题栏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36028" y="1676921"/>
            <a:ext cx="8676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674" y="3684398"/>
            <a:ext cx="867628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标题行的组件有机器人的名字智能小康和我们的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微软雅黑" panose="020B0503020204020204" pitchFamily="34" charset="-122"/>
              </a:rPr>
              <a:t>slogan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“您的智能医疗顾问”，在标题栏的最右边有一个带着问号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微软雅黑" panose="020B0503020204020204" pitchFamily="34" charset="-122"/>
              </a:rPr>
              <a:t>icon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的帮助与反馈按钮，用户可以通过这个按钮了解到我们的公共邮箱，并通过邮件方式与我们联系。</a:t>
            </a:r>
            <a:endParaRPr lang="zh-CN" altLang="zh-CN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3689953" y="252941"/>
            <a:ext cx="5270500" cy="10883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81" y="1410222"/>
            <a:ext cx="3900106" cy="2274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727497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前端架构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——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侧边栏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36028" y="1676921"/>
            <a:ext cx="8676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3" name="图片 12"/>
          <p:cNvPicPr/>
          <p:nvPr/>
        </p:nvPicPr>
        <p:blipFill>
          <a:blip r:embed="rId3"/>
          <a:stretch>
            <a:fillRect/>
          </a:stretch>
        </p:blipFill>
        <p:spPr>
          <a:xfrm>
            <a:off x="3820511" y="68459"/>
            <a:ext cx="5270500" cy="1779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81023"/>
            <a:ext cx="4478176" cy="262822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453323" y="2888835"/>
            <a:ext cx="4637688" cy="162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侧边栏的组件有医生的头像以及一个菜单按钮，菜单按钮是一个带嵌套的弹出框。用户可以选择内科或者外科。</a:t>
            </a:r>
            <a:endParaRPr lang="en-US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50000"/>
              </a:lnSpc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用户选择后会弹出选择成功的消息，用户选择的内容通过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websocket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发送至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djiango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交由后端。</a:t>
            </a:r>
          </a:p>
          <a:p>
            <a:pPr indent="304800" algn="just">
              <a:lnSpc>
                <a:spcPct val="150000"/>
              </a:lnSpc>
            </a:pPr>
            <a:endParaRPr lang="zh-CN" altLang="zh-CN" sz="1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989819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前端架构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——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聊天框与输入框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36028" y="1676921"/>
            <a:ext cx="8676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65" y="865043"/>
            <a:ext cx="4147009" cy="2430094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4745420" y="911201"/>
            <a:ext cx="4242040" cy="233777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9464" y="3790268"/>
            <a:ext cx="8265072" cy="162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聊天框分为聊天消息的展示框以及输入框。展示框中我们采用常规的医生头像在左边，用户头像在右边的布置。输入框的组件有一个文本域用于输入内容以及一个发送按钮，用户点击发送按钮后调用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微软雅黑" panose="020B0503020204020204" pitchFamily="34" charset="-122"/>
              </a:rPr>
              <a:t>sendMsg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方法，在展示框上显示此条发送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信息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将消息框中的内容通过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websocket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发送至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djiango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交由后端处理，若为空则提示用户为输入信息。</a:t>
            </a:r>
          </a:p>
          <a:p>
            <a:pPr indent="304800" algn="just">
              <a:lnSpc>
                <a:spcPct val="150000"/>
              </a:lnSpc>
            </a:pPr>
            <a:endParaRPr lang="zh-CN" altLang="zh-CN" sz="1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总结</a:t>
            </a: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07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选题背景与需求分析</a:t>
            </a: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9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>
            <a:endCxn id="35" idx="1"/>
          </p:cNvCxnSpPr>
          <p:nvPr/>
        </p:nvCxnSpPr>
        <p:spPr>
          <a:xfrm flipV="1">
            <a:off x="2422182" y="1733318"/>
            <a:ext cx="2132733" cy="73249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endCxn id="37" idx="1"/>
          </p:cNvCxnSpPr>
          <p:nvPr/>
        </p:nvCxnSpPr>
        <p:spPr>
          <a:xfrm flipV="1">
            <a:off x="2398526" y="2512852"/>
            <a:ext cx="2167010" cy="18404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endCxn id="40" idx="1"/>
          </p:cNvCxnSpPr>
          <p:nvPr/>
        </p:nvCxnSpPr>
        <p:spPr>
          <a:xfrm>
            <a:off x="2480547" y="2554409"/>
            <a:ext cx="2081238" cy="849325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4547410" y="1510180"/>
            <a:ext cx="422319" cy="446276"/>
            <a:chOff x="6368440" y="1774897"/>
            <a:chExt cx="563092" cy="595035"/>
          </a:xfrm>
          <a:solidFill>
            <a:srgbClr val="1B4367"/>
          </a:solidFill>
        </p:grpSpPr>
        <p:sp>
          <p:nvSpPr>
            <p:cNvPr id="33" name="椭圆 32"/>
            <p:cNvSpPr/>
            <p:nvPr/>
          </p:nvSpPr>
          <p:spPr>
            <a:xfrm>
              <a:off x="6368440" y="1774898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378447" y="1774897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987291" y="1470801"/>
            <a:ext cx="3222138" cy="62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类别较少。我们现在只有</a:t>
            </a:r>
            <a:r>
              <a:rPr lang="en-US" altLang="zh-CN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个大类（内科和外科），</a:t>
            </a:r>
            <a:r>
              <a:rPr lang="en-US" altLang="zh-CN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个小类，所以用户可以咨询的问题的类别较少，日后可以向问答集中添加更多的类别，增加多样性。</a:t>
            </a:r>
            <a:endParaRPr lang="en-US" altLang="zh-CN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558034" y="2289714"/>
            <a:ext cx="422316" cy="446276"/>
            <a:chOff x="6368440" y="2745274"/>
            <a:chExt cx="563088" cy="595035"/>
          </a:xfrm>
          <a:solidFill>
            <a:srgbClr val="1B4367"/>
          </a:solidFill>
        </p:grpSpPr>
        <p:sp>
          <p:nvSpPr>
            <p:cNvPr id="34" name="椭圆 33"/>
            <p:cNvSpPr/>
            <p:nvPr/>
          </p:nvSpPr>
          <p:spPr>
            <a:xfrm>
              <a:off x="6368440" y="2745274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文本框 34"/>
            <p:cNvSpPr txBox="1"/>
            <p:nvPr/>
          </p:nvSpPr>
          <p:spPr>
            <a:xfrm>
              <a:off x="6378443" y="2745274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8" name="文本框 60"/>
          <p:cNvSpPr txBox="1"/>
          <p:nvPr/>
        </p:nvSpPr>
        <p:spPr>
          <a:xfrm>
            <a:off x="4969729" y="2327424"/>
            <a:ext cx="3110369" cy="62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不稳定。由于我们的类别较少，所以当用户输入一个不属于问答集中的类别的医疗问题时，我们要么返回的答案很奇怪，要么只能调用聊天机器人回答。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4554280" y="3180596"/>
            <a:ext cx="422319" cy="446276"/>
            <a:chOff x="6280888" y="3790231"/>
            <a:chExt cx="563092" cy="595035"/>
          </a:xfrm>
          <a:solidFill>
            <a:srgbClr val="1B4367"/>
          </a:solidFill>
        </p:grpSpPr>
        <p:sp>
          <p:nvSpPr>
            <p:cNvPr id="39" name="椭圆 38"/>
            <p:cNvSpPr/>
            <p:nvPr/>
          </p:nvSpPr>
          <p:spPr>
            <a:xfrm>
              <a:off x="6280888" y="3790232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" name="文本框 34"/>
            <p:cNvSpPr txBox="1"/>
            <p:nvPr/>
          </p:nvSpPr>
          <p:spPr>
            <a:xfrm>
              <a:off x="6290895" y="3790231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" name="文本框 60"/>
          <p:cNvSpPr txBox="1"/>
          <p:nvPr/>
        </p:nvSpPr>
        <p:spPr>
          <a:xfrm>
            <a:off x="4987291" y="3200408"/>
            <a:ext cx="3928109" cy="1205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响应速度。正常情况下，我们的响应速度在</a:t>
            </a:r>
            <a:r>
              <a:rPr lang="en-US" altLang="zh-CN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2~3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秒，当一些小类别的数据量比较大时，我们的响应速度会比较慢。所以日后，一方面，我们会考虑优化我们的算法模型，可以尝试一下余弦相似度之外的匹配算法模型；另一方面，我们发现我们的词向量大部分都是稀疏向量，因此我们未来会考虑压缩稀疏向量，减少向量的维度，从而提升算法的计算速度。</a:t>
            </a:r>
          </a:p>
        </p:txBody>
      </p:sp>
      <p:grpSp>
        <p:nvGrpSpPr>
          <p:cNvPr id="69" name="组合 68"/>
          <p:cNvGrpSpPr/>
          <p:nvPr/>
        </p:nvGrpSpPr>
        <p:grpSpPr>
          <a:xfrm>
            <a:off x="1542505" y="1815422"/>
            <a:ext cx="1477981" cy="1477975"/>
            <a:chOff x="2056673" y="2524327"/>
            <a:chExt cx="1970641" cy="1970633"/>
          </a:xfrm>
          <a:solidFill>
            <a:srgbClr val="1B4367"/>
          </a:solidFill>
        </p:grpSpPr>
        <p:sp>
          <p:nvSpPr>
            <p:cNvPr id="47" name="椭圆 46"/>
            <p:cNvSpPr/>
            <p:nvPr/>
          </p:nvSpPr>
          <p:spPr>
            <a:xfrm>
              <a:off x="2056673" y="2524327"/>
              <a:ext cx="1970641" cy="1970633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7" name="文本框 15"/>
            <p:cNvSpPr txBox="1"/>
            <p:nvPr/>
          </p:nvSpPr>
          <p:spPr>
            <a:xfrm>
              <a:off x="2056673" y="3020851"/>
              <a:ext cx="1970641" cy="10669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chemeClr val="bg1"/>
                  </a:solidFill>
                  <a:cs typeface="+mn-ea"/>
                  <a:sym typeface="+mn-lt"/>
                </a:rPr>
                <a:t>不足与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2300" b="1" dirty="0">
                  <a:solidFill>
                    <a:schemeClr val="bg1"/>
                  </a:solidFill>
                  <a:cs typeface="+mn-ea"/>
                  <a:sym typeface="+mn-lt"/>
                </a:rPr>
                <a:t>总结</a:t>
              </a:r>
            </a:p>
          </p:txBody>
        </p:sp>
      </p:grpSp>
      <p:sp>
        <p:nvSpPr>
          <p:cNvPr id="116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不足与总结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9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99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99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99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99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699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99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699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699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199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699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38" grpId="0"/>
      <p:bldP spid="41" grpId="0"/>
      <p:bldP spid="1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项目管理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931393" y="1132111"/>
            <a:ext cx="7281211" cy="325835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687855" y="753035"/>
            <a:ext cx="1768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代码管理</a:t>
            </a:r>
          </a:p>
        </p:txBody>
      </p:sp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931393" y="1132111"/>
            <a:ext cx="7281211" cy="3258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89510" y="739597"/>
            <a:ext cx="1768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项目进度管理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/>
      <p:bldP spid="2" grpId="1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分工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644089" y="1398494"/>
          <a:ext cx="5449235" cy="1976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8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1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684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5344">
                <a:tc>
                  <a:txBody>
                    <a:bodyPr/>
                    <a:lstStyle/>
                    <a:p>
                      <a:pPr algn="ctr"/>
                      <a:r>
                        <a:rPr lang="zh-CN" sz="1100">
                          <a:effectLst/>
                        </a:rPr>
                        <a:t>角色</a:t>
                      </a:r>
                      <a:endParaRPr lang="zh-CN" sz="1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>
                          <a:effectLst/>
                        </a:rPr>
                        <a:t>姓名</a:t>
                      </a:r>
                      <a:endParaRPr lang="zh-CN" sz="1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>
                          <a:effectLst/>
                        </a:rPr>
                        <a:t>主要工作</a:t>
                      </a:r>
                      <a:endParaRPr lang="zh-CN" sz="1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344">
                <a:tc>
                  <a:txBody>
                    <a:bodyPr/>
                    <a:lstStyle/>
                    <a:p>
                      <a:pPr algn="ctr"/>
                      <a:r>
                        <a:rPr lang="zh-CN" sz="1100">
                          <a:effectLst/>
                        </a:rPr>
                        <a:t>组长</a:t>
                      </a:r>
                      <a:endParaRPr lang="zh-CN" sz="1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>
                          <a:effectLst/>
                        </a:rPr>
                        <a:t>张凡</a:t>
                      </a:r>
                      <a:endParaRPr lang="zh-CN" sz="1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100">
                          <a:effectLst/>
                        </a:rPr>
                        <a:t>项目整体规划，词向量模型构建，匹配模块，闲聊机器人</a:t>
                      </a:r>
                      <a:endParaRPr lang="zh-CN" sz="1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344">
                <a:tc>
                  <a:txBody>
                    <a:bodyPr/>
                    <a:lstStyle/>
                    <a:p>
                      <a:pPr algn="ctr"/>
                      <a:r>
                        <a:rPr lang="zh-CN" sz="1100">
                          <a:effectLst/>
                        </a:rPr>
                        <a:t>组员</a:t>
                      </a:r>
                      <a:endParaRPr lang="zh-CN" sz="1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>
                          <a:effectLst/>
                        </a:rPr>
                        <a:t>曾旭详</a:t>
                      </a:r>
                      <a:endParaRPr lang="zh-CN" sz="1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Keras</a:t>
                      </a:r>
                      <a:r>
                        <a:rPr lang="zh-CN" sz="1100">
                          <a:effectLst/>
                        </a:rPr>
                        <a:t>模型构建，分类模块，后端与前端交互 </a:t>
                      </a:r>
                      <a:endParaRPr lang="zh-CN" sz="1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344">
                <a:tc>
                  <a:txBody>
                    <a:bodyPr/>
                    <a:lstStyle/>
                    <a:p>
                      <a:pPr algn="ctr"/>
                      <a:r>
                        <a:rPr lang="zh-CN" sz="1100">
                          <a:effectLst/>
                        </a:rPr>
                        <a:t>组员</a:t>
                      </a:r>
                      <a:endParaRPr lang="zh-CN" sz="1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>
                          <a:effectLst/>
                        </a:rPr>
                        <a:t>杨继超</a:t>
                      </a:r>
                      <a:endParaRPr lang="zh-CN" sz="1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100">
                          <a:effectLst/>
                        </a:rPr>
                        <a:t>数据获取与预处理，前端界面设计，后端与前端交互</a:t>
                      </a:r>
                      <a:endParaRPr lang="zh-CN" sz="1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344">
                <a:tc>
                  <a:txBody>
                    <a:bodyPr/>
                    <a:lstStyle/>
                    <a:p>
                      <a:pPr algn="ctr"/>
                      <a:r>
                        <a:rPr lang="zh-CN" sz="1100">
                          <a:effectLst/>
                        </a:rPr>
                        <a:t>组员</a:t>
                      </a:r>
                      <a:endParaRPr lang="zh-CN" sz="1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>
                          <a:effectLst/>
                        </a:rPr>
                        <a:t>沈晓琪</a:t>
                      </a:r>
                      <a:endParaRPr lang="zh-CN" sz="1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100" dirty="0">
                          <a:effectLst/>
                        </a:rPr>
                        <a:t>初期策划案撰写，前端界面设计</a:t>
                      </a:r>
                      <a:endParaRPr lang="zh-CN" sz="1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3"/>
          <p:cNvSpPr>
            <a:spLocks noChangeArrowheads="1"/>
          </p:cNvSpPr>
          <p:nvPr/>
        </p:nvSpPr>
        <p:spPr bwMode="auto">
          <a:xfrm>
            <a:off x="4972759" y="1033692"/>
            <a:ext cx="4171241" cy="2402844"/>
          </a:xfrm>
          <a:prstGeom prst="rect">
            <a:avLst/>
          </a:prstGeom>
          <a:solidFill>
            <a:srgbClr val="1B4367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eaLnBrk="1" hangingPunct="1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选题背景</a:t>
            </a:r>
          </a:p>
        </p:txBody>
      </p:sp>
      <p:sp>
        <p:nvSpPr>
          <p:cNvPr id="106" name="TextBox 1210"/>
          <p:cNvSpPr/>
          <p:nvPr/>
        </p:nvSpPr>
        <p:spPr>
          <a:xfrm>
            <a:off x="1204070" y="3685791"/>
            <a:ext cx="2472472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互联网医疗行业市场规模增大</a:t>
            </a:r>
          </a:p>
        </p:txBody>
      </p:sp>
      <p:sp>
        <p:nvSpPr>
          <p:cNvPr id="107" name="文本框 11"/>
          <p:cNvSpPr txBox="1"/>
          <p:nvPr/>
        </p:nvSpPr>
        <p:spPr>
          <a:xfrm>
            <a:off x="446690" y="4109808"/>
            <a:ext cx="3884495" cy="96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200" dirty="0"/>
              <a:t>2020</a:t>
            </a:r>
            <a:r>
              <a:rPr lang="zh-CN" altLang="en-US" sz="1200" dirty="0"/>
              <a:t>年中国移动医疗用户规模达到</a:t>
            </a:r>
            <a:r>
              <a:rPr lang="en-US" altLang="zh-CN" sz="1200" dirty="0"/>
              <a:t>6.61</a:t>
            </a:r>
            <a:r>
              <a:rPr lang="zh-CN" altLang="en-US" sz="1200" dirty="0"/>
              <a:t>亿人，</a:t>
            </a:r>
            <a:r>
              <a:rPr lang="zh-CN" altLang="en-US" sz="1200" dirty="0">
                <a:solidFill>
                  <a:srgbClr val="FF0000"/>
                </a:solidFill>
              </a:rPr>
              <a:t>中国移动医疗市场规模达到</a:t>
            </a:r>
            <a:r>
              <a:rPr lang="en-US" altLang="zh-CN" sz="1200" dirty="0">
                <a:solidFill>
                  <a:srgbClr val="FF0000"/>
                </a:solidFill>
              </a:rPr>
              <a:t>544.7</a:t>
            </a:r>
            <a:r>
              <a:rPr lang="zh-CN" altLang="en-US" sz="1200" dirty="0">
                <a:solidFill>
                  <a:srgbClr val="FF0000"/>
                </a:solidFill>
              </a:rPr>
              <a:t>亿元</a:t>
            </a:r>
            <a:r>
              <a:rPr lang="zh-CN" altLang="en-US" sz="1200" dirty="0"/>
              <a:t>。在</a:t>
            </a:r>
            <a:r>
              <a:rPr lang="en-US" altLang="zh-CN" sz="1200" dirty="0"/>
              <a:t>2020</a:t>
            </a:r>
            <a:r>
              <a:rPr lang="zh-CN" altLang="en-US" sz="1200" dirty="0"/>
              <a:t>年新冠疫情影响下，居民对于互联网医疗平台使用需求进一步提升，同时“互联网</a:t>
            </a:r>
            <a:r>
              <a:rPr lang="en-US" altLang="zh-CN" sz="1200" dirty="0"/>
              <a:t>+”</a:t>
            </a:r>
            <a:r>
              <a:rPr lang="zh-CN" altLang="en-US" sz="1200" dirty="0"/>
              <a:t>在医疗领域的应用规模也逐步扩大。</a:t>
            </a:r>
            <a:br>
              <a:rPr lang="zh-CN" altLang="en-US" sz="1000" dirty="0"/>
            </a:b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765928" y="3671819"/>
            <a:ext cx="448164" cy="368593"/>
            <a:chOff x="5630584" y="966369"/>
            <a:chExt cx="476097" cy="391567"/>
          </a:xfrm>
          <a:solidFill>
            <a:srgbClr val="1B4367"/>
          </a:solidFill>
        </p:grpSpPr>
        <p:sp>
          <p:nvSpPr>
            <p:cNvPr id="109" name="椭圆 108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0" name="文本框 17"/>
            <p:cNvSpPr txBox="1"/>
            <p:nvPr/>
          </p:nvSpPr>
          <p:spPr>
            <a:xfrm>
              <a:off x="5630584" y="1004389"/>
              <a:ext cx="476097" cy="343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sp>
        <p:nvSpPr>
          <p:cNvPr id="111" name="TextBox 1210"/>
          <p:cNvSpPr/>
          <p:nvPr/>
        </p:nvSpPr>
        <p:spPr>
          <a:xfrm>
            <a:off x="5344562" y="3679857"/>
            <a:ext cx="3463128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老龄化背景</a:t>
            </a:r>
            <a:r>
              <a:rPr lang="en-US" altLang="zh-CN" b="1" dirty="0">
                <a:solidFill>
                  <a:srgbClr val="1B4367"/>
                </a:solidFill>
                <a:cs typeface="+mn-ea"/>
                <a:sym typeface="+mn-lt"/>
              </a:rPr>
              <a:t>+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年轻人关注健康</a:t>
            </a:r>
            <a:r>
              <a:rPr lang="en-US" altLang="zh-CN" b="1" dirty="0">
                <a:solidFill>
                  <a:srgbClr val="1B4367"/>
                </a:solidFill>
                <a:cs typeface="+mn-ea"/>
                <a:sym typeface="+mn-lt"/>
              </a:rPr>
              <a:t>=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社会环境好</a:t>
            </a:r>
          </a:p>
        </p:txBody>
      </p:sp>
      <p:sp>
        <p:nvSpPr>
          <p:cNvPr id="112" name="文本框 11"/>
          <p:cNvSpPr txBox="1"/>
          <p:nvPr/>
        </p:nvSpPr>
        <p:spPr>
          <a:xfrm>
            <a:off x="5344561" y="3965048"/>
            <a:ext cx="3884495" cy="1019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200" dirty="0"/>
              <a:t>第七次全国人口普查数据显示：</a:t>
            </a:r>
            <a:r>
              <a:rPr lang="en-US" altLang="zh-CN" sz="1200" dirty="0"/>
              <a:t>60</a:t>
            </a:r>
            <a:r>
              <a:rPr lang="zh-CN" altLang="en-US" sz="1200" dirty="0"/>
              <a:t>岁及以上人口占</a:t>
            </a:r>
            <a:r>
              <a:rPr lang="en-US" altLang="zh-CN" sz="1200" dirty="0"/>
              <a:t>18.70%</a:t>
            </a:r>
            <a:r>
              <a:rPr lang="zh-CN" altLang="en-US" sz="1200" dirty="0"/>
              <a:t>。近几年这一数据呈现逐年上升的趋势。在人口老龄化背景下，</a:t>
            </a:r>
            <a:r>
              <a:rPr lang="zh-CN" altLang="en-US" sz="1200" dirty="0">
                <a:solidFill>
                  <a:srgbClr val="FF0000"/>
                </a:solidFill>
              </a:rPr>
              <a:t>互联网医疗为老年人看诊购药及后续医疗服务等提供极大便利。</a:t>
            </a:r>
            <a:r>
              <a:rPr lang="zh-CN" altLang="en-US" sz="1200" dirty="0"/>
              <a:t>而年轻居民对于健康的关注度也愈发提升，为互联网医疗营造有利条件。</a:t>
            </a:r>
            <a:endParaRPr lang="en-US" altLang="zh-CN" sz="1200" dirty="0">
              <a:sym typeface="+mn-lt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4906420" y="3665885"/>
            <a:ext cx="448164" cy="368593"/>
            <a:chOff x="5630584" y="966369"/>
            <a:chExt cx="476097" cy="391567"/>
          </a:xfrm>
          <a:solidFill>
            <a:srgbClr val="1B4367"/>
          </a:solidFill>
        </p:grpSpPr>
        <p:sp>
          <p:nvSpPr>
            <p:cNvPr id="114" name="椭圆 113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5" name="文本框 17"/>
            <p:cNvSpPr txBox="1"/>
            <p:nvPr/>
          </p:nvSpPr>
          <p:spPr>
            <a:xfrm>
              <a:off x="5630584" y="1004389"/>
              <a:ext cx="476097" cy="343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2" y="1033692"/>
            <a:ext cx="4431442" cy="24760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584" y="1033692"/>
            <a:ext cx="3525334" cy="245285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/>
          <p:cNvGrpSpPr/>
          <p:nvPr/>
        </p:nvGrpSpPr>
        <p:grpSpPr>
          <a:xfrm>
            <a:off x="4672685" y="2550417"/>
            <a:ext cx="3861711" cy="1060423"/>
            <a:chOff x="6180940" y="3828220"/>
            <a:chExt cx="3592830" cy="1413894"/>
          </a:xfrm>
        </p:grpSpPr>
        <p:sp>
          <p:nvSpPr>
            <p:cNvPr id="6" name="文本框 5"/>
            <p:cNvSpPr txBox="1"/>
            <p:nvPr/>
          </p:nvSpPr>
          <p:spPr>
            <a:xfrm>
              <a:off x="6180940" y="4116510"/>
              <a:ext cx="3592830" cy="112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医疗问答机器人，让患者无需到院挂号预约，即可了解简单的医学知识，对自己的情况有正确的认知。</a:t>
              </a:r>
              <a:r>
                <a:rPr lang="zh-CN" altLang="en-US" sz="1000" dirty="0">
                  <a:solidFill>
                    <a:schemeClr val="accent5">
                      <a:lumMod val="75000"/>
                    </a:schemeClr>
                  </a:solidFill>
                  <a:cs typeface="+mn-ea"/>
                  <a:sym typeface="+mn-lt"/>
                </a:rPr>
                <a:t>智能对话体验让整个就医体验更加简单高效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。医疗领域的问答机器人能够实实在在为患者带来效率和体验优化。</a:t>
              </a:r>
              <a:endParaRPr lang="zh-CN" altLang="da-DK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TextBox 1956"/>
            <p:cNvSpPr/>
            <p:nvPr/>
          </p:nvSpPr>
          <p:spPr>
            <a:xfrm>
              <a:off x="6184751" y="3828220"/>
              <a:ext cx="3078106" cy="37959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l">
                <a:lnSpc>
                  <a:spcPts val="1500"/>
                </a:lnSpc>
              </a:pPr>
              <a:r>
                <a:rPr lang="zh-CN" altLang="en-US" b="1" dirty="0">
                  <a:solidFill>
                    <a:srgbClr val="1B4367"/>
                  </a:solidFill>
                  <a:cs typeface="+mn-ea"/>
                  <a:sym typeface="+mn-lt"/>
                </a:rPr>
                <a:t>患者端：简化就医流程</a:t>
              </a:r>
            </a:p>
          </p:txBody>
        </p:sp>
      </p:grpSp>
      <p:cxnSp>
        <p:nvCxnSpPr>
          <p:cNvPr id="11" name="直接连接符 10"/>
          <p:cNvCxnSpPr>
            <a:stCxn id="56" idx="0"/>
          </p:cNvCxnSpPr>
          <p:nvPr/>
        </p:nvCxnSpPr>
        <p:spPr>
          <a:xfrm>
            <a:off x="4312404" y="881485"/>
            <a:ext cx="0" cy="3349214"/>
          </a:xfrm>
          <a:prstGeom prst="line">
            <a:avLst/>
          </a:prstGeom>
          <a:ln w="9525">
            <a:solidFill>
              <a:srgbClr val="1B436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组合 72"/>
          <p:cNvGrpSpPr/>
          <p:nvPr/>
        </p:nvGrpSpPr>
        <p:grpSpPr>
          <a:xfrm>
            <a:off x="3964898" y="3418271"/>
            <a:ext cx="686184" cy="694853"/>
            <a:chOff x="5237224" y="4937554"/>
            <a:chExt cx="914912" cy="926470"/>
          </a:xfrm>
          <a:solidFill>
            <a:schemeClr val="bg1"/>
          </a:solidFill>
        </p:grpSpPr>
        <p:sp>
          <p:nvSpPr>
            <p:cNvPr id="65" name="Freeform 1812"/>
            <p:cNvSpPr/>
            <p:nvPr/>
          </p:nvSpPr>
          <p:spPr>
            <a:xfrm>
              <a:off x="5237224" y="4937554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474309" y="5184293"/>
              <a:ext cx="438631" cy="441328"/>
              <a:chOff x="5595939" y="4999038"/>
              <a:chExt cx="515938" cy="519113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5599114" y="4999038"/>
                <a:ext cx="430213" cy="303213"/>
              </a:xfrm>
              <a:custGeom>
                <a:avLst/>
                <a:gdLst>
                  <a:gd name="T0" fmla="*/ 298 w 298"/>
                  <a:gd name="T1" fmla="*/ 81 h 211"/>
                  <a:gd name="T2" fmla="*/ 292 w 298"/>
                  <a:gd name="T3" fmla="*/ 0 h 211"/>
                  <a:gd name="T4" fmla="*/ 210 w 298"/>
                  <a:gd name="T5" fmla="*/ 30 h 211"/>
                  <a:gd name="T6" fmla="*/ 242 w 298"/>
                  <a:gd name="T7" fmla="*/ 48 h 211"/>
                  <a:gd name="T8" fmla="*/ 100 w 298"/>
                  <a:gd name="T9" fmla="*/ 155 h 211"/>
                  <a:gd name="T10" fmla="*/ 1 w 298"/>
                  <a:gd name="T11" fmla="*/ 169 h 211"/>
                  <a:gd name="T12" fmla="*/ 1 w 298"/>
                  <a:gd name="T13" fmla="*/ 188 h 211"/>
                  <a:gd name="T14" fmla="*/ 1 w 298"/>
                  <a:gd name="T15" fmla="*/ 207 h 211"/>
                  <a:gd name="T16" fmla="*/ 1 w 298"/>
                  <a:gd name="T17" fmla="*/ 207 h 211"/>
                  <a:gd name="T18" fmla="*/ 112 w 298"/>
                  <a:gd name="T19" fmla="*/ 191 h 211"/>
                  <a:gd name="T20" fmla="*/ 208 w 298"/>
                  <a:gd name="T21" fmla="*/ 139 h 211"/>
                  <a:gd name="T22" fmla="*/ 275 w 298"/>
                  <a:gd name="T23" fmla="*/ 68 h 211"/>
                  <a:gd name="T24" fmla="*/ 298 w 298"/>
                  <a:gd name="T25" fmla="*/ 8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8" h="211">
                    <a:moveTo>
                      <a:pt x="298" y="81"/>
                    </a:moveTo>
                    <a:cubicBezTo>
                      <a:pt x="292" y="0"/>
                      <a:pt x="292" y="0"/>
                      <a:pt x="292" y="0"/>
                    </a:cubicBezTo>
                    <a:cubicBezTo>
                      <a:pt x="210" y="30"/>
                      <a:pt x="210" y="30"/>
                      <a:pt x="210" y="30"/>
                    </a:cubicBezTo>
                    <a:cubicBezTo>
                      <a:pt x="242" y="48"/>
                      <a:pt x="242" y="48"/>
                      <a:pt x="242" y="48"/>
                    </a:cubicBezTo>
                    <a:cubicBezTo>
                      <a:pt x="208" y="98"/>
                      <a:pt x="160" y="133"/>
                      <a:pt x="100" y="155"/>
                    </a:cubicBezTo>
                    <a:cubicBezTo>
                      <a:pt x="46" y="174"/>
                      <a:pt x="1" y="169"/>
                      <a:pt x="1" y="169"/>
                    </a:cubicBezTo>
                    <a:cubicBezTo>
                      <a:pt x="1" y="188"/>
                      <a:pt x="1" y="188"/>
                      <a:pt x="1" y="188"/>
                    </a:cubicBezTo>
                    <a:cubicBezTo>
                      <a:pt x="1" y="207"/>
                      <a:pt x="1" y="207"/>
                      <a:pt x="1" y="207"/>
                    </a:cubicBezTo>
                    <a:cubicBezTo>
                      <a:pt x="1" y="207"/>
                      <a:pt x="0" y="207"/>
                      <a:pt x="1" y="207"/>
                    </a:cubicBezTo>
                    <a:cubicBezTo>
                      <a:pt x="8" y="207"/>
                      <a:pt x="55" y="211"/>
                      <a:pt x="112" y="191"/>
                    </a:cubicBezTo>
                    <a:cubicBezTo>
                      <a:pt x="147" y="179"/>
                      <a:pt x="180" y="161"/>
                      <a:pt x="208" y="139"/>
                    </a:cubicBezTo>
                    <a:cubicBezTo>
                      <a:pt x="234" y="119"/>
                      <a:pt x="256" y="95"/>
                      <a:pt x="275" y="68"/>
                    </a:cubicBezTo>
                    <a:lnTo>
                      <a:pt x="298" y="8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Rectangle 6"/>
              <p:cNvSpPr>
                <a:spLocks noChangeArrowheads="1"/>
              </p:cNvSpPr>
              <p:nvPr/>
            </p:nvSpPr>
            <p:spPr bwMode="auto">
              <a:xfrm>
                <a:off x="5595939" y="5345113"/>
                <a:ext cx="100013" cy="109538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7"/>
              <p:cNvSpPr/>
              <p:nvPr/>
            </p:nvSpPr>
            <p:spPr bwMode="auto">
              <a:xfrm>
                <a:off x="5713414" y="5310188"/>
                <a:ext cx="98425" cy="144463"/>
              </a:xfrm>
              <a:custGeom>
                <a:avLst/>
                <a:gdLst>
                  <a:gd name="T0" fmla="*/ 62 w 62"/>
                  <a:gd name="T1" fmla="*/ 0 h 91"/>
                  <a:gd name="T2" fmla="*/ 1 w 62"/>
                  <a:gd name="T3" fmla="*/ 0 h 91"/>
                  <a:gd name="T4" fmla="*/ 0 w 62"/>
                  <a:gd name="T5" fmla="*/ 91 h 91"/>
                  <a:gd name="T6" fmla="*/ 62 w 62"/>
                  <a:gd name="T7" fmla="*/ 91 h 91"/>
                  <a:gd name="T8" fmla="*/ 62 w 62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91">
                    <a:moveTo>
                      <a:pt x="62" y="0"/>
                    </a:moveTo>
                    <a:lnTo>
                      <a:pt x="1" y="0"/>
                    </a:lnTo>
                    <a:lnTo>
                      <a:pt x="0" y="91"/>
                    </a:lnTo>
                    <a:lnTo>
                      <a:pt x="62" y="91"/>
                    </a:lnTo>
                    <a:lnTo>
                      <a:pt x="6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Rectangle 8"/>
              <p:cNvSpPr>
                <a:spLocks noChangeArrowheads="1"/>
              </p:cNvSpPr>
              <p:nvPr/>
            </p:nvSpPr>
            <p:spPr bwMode="auto">
              <a:xfrm>
                <a:off x="5830889" y="5260976"/>
                <a:ext cx="98425" cy="19367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Rectangle 9"/>
              <p:cNvSpPr>
                <a:spLocks noChangeArrowheads="1"/>
              </p:cNvSpPr>
              <p:nvPr/>
            </p:nvSpPr>
            <p:spPr bwMode="auto">
              <a:xfrm>
                <a:off x="5948364" y="5183188"/>
                <a:ext cx="98425" cy="271463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10"/>
              <p:cNvSpPr/>
              <p:nvPr/>
            </p:nvSpPr>
            <p:spPr bwMode="auto">
              <a:xfrm>
                <a:off x="5595939" y="4999038"/>
                <a:ext cx="515938" cy="519113"/>
              </a:xfrm>
              <a:custGeom>
                <a:avLst/>
                <a:gdLst>
                  <a:gd name="T0" fmla="*/ 343 w 358"/>
                  <a:gd name="T1" fmla="*/ 0 h 361"/>
                  <a:gd name="T2" fmla="*/ 343 w 358"/>
                  <a:gd name="T3" fmla="*/ 0 h 361"/>
                  <a:gd name="T4" fmla="*/ 343 w 358"/>
                  <a:gd name="T5" fmla="*/ 0 h 361"/>
                  <a:gd name="T6" fmla="*/ 334 w 358"/>
                  <a:gd name="T7" fmla="*/ 4 h 361"/>
                  <a:gd name="T8" fmla="*/ 329 w 358"/>
                  <a:gd name="T9" fmla="*/ 14 h 361"/>
                  <a:gd name="T10" fmla="*/ 339 w 358"/>
                  <a:gd name="T11" fmla="*/ 28 h 361"/>
                  <a:gd name="T12" fmla="*/ 339 w 358"/>
                  <a:gd name="T13" fmla="*/ 343 h 361"/>
                  <a:gd name="T14" fmla="*/ 29 w 358"/>
                  <a:gd name="T15" fmla="*/ 343 h 361"/>
                  <a:gd name="T16" fmla="*/ 15 w 358"/>
                  <a:gd name="T17" fmla="*/ 332 h 361"/>
                  <a:gd name="T18" fmla="*/ 0 w 358"/>
                  <a:gd name="T19" fmla="*/ 347 h 361"/>
                  <a:gd name="T20" fmla="*/ 0 w 358"/>
                  <a:gd name="T21" fmla="*/ 348 h 361"/>
                  <a:gd name="T22" fmla="*/ 15 w 358"/>
                  <a:gd name="T23" fmla="*/ 361 h 361"/>
                  <a:gd name="T24" fmla="*/ 29 w 358"/>
                  <a:gd name="T25" fmla="*/ 351 h 361"/>
                  <a:gd name="T26" fmla="*/ 347 w 358"/>
                  <a:gd name="T27" fmla="*/ 351 h 361"/>
                  <a:gd name="T28" fmla="*/ 347 w 358"/>
                  <a:gd name="T29" fmla="*/ 28 h 361"/>
                  <a:gd name="T30" fmla="*/ 358 w 358"/>
                  <a:gd name="T31" fmla="*/ 14 h 361"/>
                  <a:gd name="T32" fmla="*/ 343 w 358"/>
                  <a:gd name="T33" fmla="*/ 0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8" h="361">
                    <a:moveTo>
                      <a:pt x="343" y="0"/>
                    </a:moveTo>
                    <a:cubicBezTo>
                      <a:pt x="343" y="0"/>
                      <a:pt x="343" y="0"/>
                      <a:pt x="343" y="0"/>
                    </a:cubicBezTo>
                    <a:cubicBezTo>
                      <a:pt x="343" y="0"/>
                      <a:pt x="343" y="0"/>
                      <a:pt x="343" y="0"/>
                    </a:cubicBezTo>
                    <a:cubicBezTo>
                      <a:pt x="339" y="0"/>
                      <a:pt x="336" y="1"/>
                      <a:pt x="334" y="4"/>
                    </a:cubicBezTo>
                    <a:cubicBezTo>
                      <a:pt x="331" y="6"/>
                      <a:pt x="329" y="10"/>
                      <a:pt x="329" y="14"/>
                    </a:cubicBezTo>
                    <a:cubicBezTo>
                      <a:pt x="329" y="21"/>
                      <a:pt x="333" y="26"/>
                      <a:pt x="339" y="28"/>
                    </a:cubicBezTo>
                    <a:cubicBezTo>
                      <a:pt x="339" y="343"/>
                      <a:pt x="339" y="343"/>
                      <a:pt x="339" y="343"/>
                    </a:cubicBezTo>
                    <a:cubicBezTo>
                      <a:pt x="29" y="343"/>
                      <a:pt x="29" y="343"/>
                      <a:pt x="29" y="343"/>
                    </a:cubicBezTo>
                    <a:cubicBezTo>
                      <a:pt x="27" y="337"/>
                      <a:pt x="21" y="332"/>
                      <a:pt x="15" y="332"/>
                    </a:cubicBezTo>
                    <a:cubicBezTo>
                      <a:pt x="7" y="332"/>
                      <a:pt x="0" y="339"/>
                      <a:pt x="0" y="347"/>
                    </a:cubicBezTo>
                    <a:cubicBezTo>
                      <a:pt x="0" y="347"/>
                      <a:pt x="0" y="348"/>
                      <a:pt x="0" y="348"/>
                    </a:cubicBezTo>
                    <a:cubicBezTo>
                      <a:pt x="1" y="355"/>
                      <a:pt x="7" y="361"/>
                      <a:pt x="15" y="361"/>
                    </a:cubicBezTo>
                    <a:cubicBezTo>
                      <a:pt x="21" y="361"/>
                      <a:pt x="27" y="357"/>
                      <a:pt x="29" y="351"/>
                    </a:cubicBezTo>
                    <a:cubicBezTo>
                      <a:pt x="347" y="351"/>
                      <a:pt x="347" y="351"/>
                      <a:pt x="347" y="351"/>
                    </a:cubicBezTo>
                    <a:cubicBezTo>
                      <a:pt x="347" y="28"/>
                      <a:pt x="347" y="28"/>
                      <a:pt x="347" y="28"/>
                    </a:cubicBezTo>
                    <a:cubicBezTo>
                      <a:pt x="353" y="27"/>
                      <a:pt x="358" y="21"/>
                      <a:pt x="358" y="14"/>
                    </a:cubicBezTo>
                    <a:cubicBezTo>
                      <a:pt x="358" y="6"/>
                      <a:pt x="351" y="0"/>
                      <a:pt x="34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3964898" y="768428"/>
            <a:ext cx="686184" cy="694853"/>
            <a:chOff x="5237224" y="1404429"/>
            <a:chExt cx="914912" cy="926470"/>
          </a:xfrm>
          <a:solidFill>
            <a:schemeClr val="bg1"/>
          </a:solidFill>
        </p:grpSpPr>
        <p:sp>
          <p:nvSpPr>
            <p:cNvPr id="56" name="Freeform 1812"/>
            <p:cNvSpPr/>
            <p:nvPr/>
          </p:nvSpPr>
          <p:spPr>
            <a:xfrm>
              <a:off x="5237224" y="1404429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414070" y="1669201"/>
              <a:ext cx="567104" cy="386174"/>
              <a:chOff x="5842315" y="2065986"/>
              <a:chExt cx="592138" cy="403225"/>
            </a:xfrm>
            <a:grpFill/>
          </p:grpSpPr>
          <p:sp>
            <p:nvSpPr>
              <p:cNvPr id="36" name="Oval 14"/>
              <p:cNvSpPr>
                <a:spLocks noChangeArrowheads="1"/>
              </p:cNvSpPr>
              <p:nvPr/>
            </p:nvSpPr>
            <p:spPr bwMode="auto">
              <a:xfrm>
                <a:off x="6050278" y="2065986"/>
                <a:ext cx="174625" cy="171450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5842315" y="2112023"/>
                <a:ext cx="592138" cy="357188"/>
                <a:chOff x="5543551" y="2033588"/>
                <a:chExt cx="592138" cy="357188"/>
              </a:xfrm>
              <a:grpFill/>
            </p:grpSpPr>
            <p:sp>
              <p:nvSpPr>
                <p:cNvPr id="38" name="Freeform 15"/>
                <p:cNvSpPr/>
                <p:nvPr/>
              </p:nvSpPr>
              <p:spPr bwMode="auto">
                <a:xfrm>
                  <a:off x="5681664" y="2170113"/>
                  <a:ext cx="315913" cy="220663"/>
                </a:xfrm>
                <a:custGeom>
                  <a:avLst/>
                  <a:gdLst>
                    <a:gd name="T0" fmla="*/ 219 w 219"/>
                    <a:gd name="T1" fmla="*/ 93 h 154"/>
                    <a:gd name="T2" fmla="*/ 156 w 219"/>
                    <a:gd name="T3" fmla="*/ 0 h 154"/>
                    <a:gd name="T4" fmla="*/ 110 w 219"/>
                    <a:gd name="T5" fmla="*/ 125 h 154"/>
                    <a:gd name="T6" fmla="*/ 64 w 219"/>
                    <a:gd name="T7" fmla="*/ 0 h 154"/>
                    <a:gd name="T8" fmla="*/ 0 w 219"/>
                    <a:gd name="T9" fmla="*/ 93 h 154"/>
                    <a:gd name="T10" fmla="*/ 0 w 219"/>
                    <a:gd name="T11" fmla="*/ 96 h 154"/>
                    <a:gd name="T12" fmla="*/ 0 w 219"/>
                    <a:gd name="T13" fmla="*/ 97 h 154"/>
                    <a:gd name="T14" fmla="*/ 110 w 219"/>
                    <a:gd name="T15" fmla="*/ 154 h 154"/>
                    <a:gd name="T16" fmla="*/ 219 w 219"/>
                    <a:gd name="T17" fmla="*/ 97 h 154"/>
                    <a:gd name="T18" fmla="*/ 219 w 219"/>
                    <a:gd name="T19" fmla="*/ 96 h 154"/>
                    <a:gd name="T20" fmla="*/ 219 w 219"/>
                    <a:gd name="T21" fmla="*/ 93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9" h="154">
                      <a:moveTo>
                        <a:pt x="219" y="93"/>
                      </a:moveTo>
                      <a:cubicBezTo>
                        <a:pt x="217" y="52"/>
                        <a:pt x="191" y="16"/>
                        <a:pt x="156" y="0"/>
                      </a:cubicBezTo>
                      <a:cubicBezTo>
                        <a:pt x="110" y="125"/>
                        <a:pt x="110" y="125"/>
                        <a:pt x="110" y="125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28" y="16"/>
                        <a:pt x="2" y="52"/>
                        <a:pt x="0" y="93"/>
                      </a:cubicBezTo>
                      <a:cubicBezTo>
                        <a:pt x="0" y="94"/>
                        <a:pt x="0" y="95"/>
                        <a:pt x="0" y="96"/>
                      </a:cubicBezTo>
                      <a:cubicBezTo>
                        <a:pt x="0" y="96"/>
                        <a:pt x="0" y="97"/>
                        <a:pt x="0" y="97"/>
                      </a:cubicBezTo>
                      <a:cubicBezTo>
                        <a:pt x="1" y="122"/>
                        <a:pt x="50" y="154"/>
                        <a:pt x="110" y="154"/>
                      </a:cubicBezTo>
                      <a:cubicBezTo>
                        <a:pt x="169" y="154"/>
                        <a:pt x="218" y="122"/>
                        <a:pt x="219" y="97"/>
                      </a:cubicBezTo>
                      <a:cubicBezTo>
                        <a:pt x="219" y="97"/>
                        <a:pt x="219" y="96"/>
                        <a:pt x="219" y="96"/>
                      </a:cubicBezTo>
                      <a:cubicBezTo>
                        <a:pt x="219" y="95"/>
                        <a:pt x="219" y="94"/>
                        <a:pt x="219" y="9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Freeform 16"/>
                <p:cNvSpPr/>
                <p:nvPr/>
              </p:nvSpPr>
              <p:spPr bwMode="auto">
                <a:xfrm>
                  <a:off x="5824539" y="2165351"/>
                  <a:ext cx="31750" cy="31750"/>
                </a:xfrm>
                <a:custGeom>
                  <a:avLst/>
                  <a:gdLst>
                    <a:gd name="T0" fmla="*/ 10 w 20"/>
                    <a:gd name="T1" fmla="*/ 0 h 20"/>
                    <a:gd name="T2" fmla="*/ 20 w 20"/>
                    <a:gd name="T3" fmla="*/ 10 h 20"/>
                    <a:gd name="T4" fmla="*/ 10 w 20"/>
                    <a:gd name="T5" fmla="*/ 20 h 20"/>
                    <a:gd name="T6" fmla="*/ 0 w 20"/>
                    <a:gd name="T7" fmla="*/ 10 h 20"/>
                    <a:gd name="T8" fmla="*/ 10 w 20"/>
                    <a:gd name="T9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0">
                      <a:moveTo>
                        <a:pt x="10" y="0"/>
                      </a:moveTo>
                      <a:lnTo>
                        <a:pt x="20" y="10"/>
                      </a:lnTo>
                      <a:lnTo>
                        <a:pt x="10" y="20"/>
                      </a:ln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Freeform 17"/>
                <p:cNvSpPr/>
                <p:nvPr/>
              </p:nvSpPr>
              <p:spPr bwMode="auto">
                <a:xfrm>
                  <a:off x="5816601" y="2197101"/>
                  <a:ext cx="46038" cy="117475"/>
                </a:xfrm>
                <a:custGeom>
                  <a:avLst/>
                  <a:gdLst>
                    <a:gd name="T0" fmla="*/ 21 w 29"/>
                    <a:gd name="T1" fmla="*/ 6 h 74"/>
                    <a:gd name="T2" fmla="*/ 15 w 29"/>
                    <a:gd name="T3" fmla="*/ 0 h 74"/>
                    <a:gd name="T4" fmla="*/ 7 w 29"/>
                    <a:gd name="T5" fmla="*/ 6 h 74"/>
                    <a:gd name="T6" fmla="*/ 0 w 29"/>
                    <a:gd name="T7" fmla="*/ 37 h 74"/>
                    <a:gd name="T8" fmla="*/ 15 w 29"/>
                    <a:gd name="T9" fmla="*/ 74 h 74"/>
                    <a:gd name="T10" fmla="*/ 29 w 29"/>
                    <a:gd name="T11" fmla="*/ 37 h 74"/>
                    <a:gd name="T12" fmla="*/ 21 w 29"/>
                    <a:gd name="T13" fmla="*/ 6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74">
                      <a:moveTo>
                        <a:pt x="21" y="6"/>
                      </a:moveTo>
                      <a:lnTo>
                        <a:pt x="15" y="0"/>
                      </a:lnTo>
                      <a:lnTo>
                        <a:pt x="7" y="6"/>
                      </a:lnTo>
                      <a:lnTo>
                        <a:pt x="0" y="37"/>
                      </a:lnTo>
                      <a:lnTo>
                        <a:pt x="15" y="74"/>
                      </a:lnTo>
                      <a:lnTo>
                        <a:pt x="29" y="37"/>
                      </a:lnTo>
                      <a:lnTo>
                        <a:pt x="21" y="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Freeform 18"/>
                <p:cNvSpPr/>
                <p:nvPr/>
              </p:nvSpPr>
              <p:spPr bwMode="auto">
                <a:xfrm>
                  <a:off x="5956301" y="2033588"/>
                  <a:ext cx="127000" cy="125413"/>
                </a:xfrm>
                <a:custGeom>
                  <a:avLst/>
                  <a:gdLst>
                    <a:gd name="T0" fmla="*/ 88 w 88"/>
                    <a:gd name="T1" fmla="*/ 44 h 87"/>
                    <a:gd name="T2" fmla="*/ 44 w 88"/>
                    <a:gd name="T3" fmla="*/ 0 h 87"/>
                    <a:gd name="T4" fmla="*/ 0 w 88"/>
                    <a:gd name="T5" fmla="*/ 44 h 87"/>
                    <a:gd name="T6" fmla="*/ 44 w 88"/>
                    <a:gd name="T7" fmla="*/ 87 h 87"/>
                    <a:gd name="T8" fmla="*/ 88 w 88"/>
                    <a:gd name="T9" fmla="*/ 4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" h="87">
                      <a:moveTo>
                        <a:pt x="88" y="44"/>
                      </a:moveTo>
                      <a:cubicBezTo>
                        <a:pt x="88" y="19"/>
                        <a:pt x="68" y="0"/>
                        <a:pt x="44" y="0"/>
                      </a:cubicBezTo>
                      <a:cubicBezTo>
                        <a:pt x="20" y="0"/>
                        <a:pt x="1" y="19"/>
                        <a:pt x="0" y="44"/>
                      </a:cubicBezTo>
                      <a:cubicBezTo>
                        <a:pt x="0" y="68"/>
                        <a:pt x="20" y="87"/>
                        <a:pt x="44" y="87"/>
                      </a:cubicBezTo>
                      <a:cubicBezTo>
                        <a:pt x="68" y="87"/>
                        <a:pt x="88" y="68"/>
                        <a:pt x="88" y="4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Freeform 19"/>
                <p:cNvSpPr/>
                <p:nvPr/>
              </p:nvSpPr>
              <p:spPr bwMode="auto">
                <a:xfrm>
                  <a:off x="600868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Freeform 20"/>
                <p:cNvSpPr/>
                <p:nvPr/>
              </p:nvSpPr>
              <p:spPr bwMode="auto">
                <a:xfrm>
                  <a:off x="600392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6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6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Oval 21"/>
                <p:cNvSpPr>
                  <a:spLocks noChangeArrowheads="1"/>
                </p:cNvSpPr>
                <p:nvPr/>
              </p:nvSpPr>
              <p:spPr bwMode="auto">
                <a:xfrm>
                  <a:off x="5594351" y="2033588"/>
                  <a:ext cx="127000" cy="125413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Freeform 22"/>
                <p:cNvSpPr/>
                <p:nvPr/>
              </p:nvSpPr>
              <p:spPr bwMode="auto">
                <a:xfrm>
                  <a:off x="5543551" y="2165351"/>
                  <a:ext cx="190500" cy="161925"/>
                </a:xfrm>
                <a:custGeom>
                  <a:avLst/>
                  <a:gdLst>
                    <a:gd name="T0" fmla="*/ 91 w 133"/>
                    <a:gd name="T1" fmla="*/ 100 h 112"/>
                    <a:gd name="T2" fmla="*/ 91 w 133"/>
                    <a:gd name="T3" fmla="*/ 100 h 112"/>
                    <a:gd name="T4" fmla="*/ 91 w 133"/>
                    <a:gd name="T5" fmla="*/ 99 h 112"/>
                    <a:gd name="T6" fmla="*/ 91 w 133"/>
                    <a:gd name="T7" fmla="*/ 96 h 112"/>
                    <a:gd name="T8" fmla="*/ 133 w 133"/>
                    <a:gd name="T9" fmla="*/ 13 h 112"/>
                    <a:gd name="T10" fmla="*/ 114 w 133"/>
                    <a:gd name="T11" fmla="*/ 0 h 112"/>
                    <a:gd name="T12" fmla="*/ 80 w 133"/>
                    <a:gd name="T13" fmla="*/ 92 h 112"/>
                    <a:gd name="T14" fmla="*/ 47 w 133"/>
                    <a:gd name="T15" fmla="*/ 0 h 112"/>
                    <a:gd name="T16" fmla="*/ 0 w 133"/>
                    <a:gd name="T17" fmla="*/ 68 h 112"/>
                    <a:gd name="T18" fmla="*/ 0 w 133"/>
                    <a:gd name="T19" fmla="*/ 70 h 112"/>
                    <a:gd name="T20" fmla="*/ 0 w 133"/>
                    <a:gd name="T21" fmla="*/ 71 h 112"/>
                    <a:gd name="T22" fmla="*/ 80 w 133"/>
                    <a:gd name="T23" fmla="*/ 112 h 112"/>
                    <a:gd name="T24" fmla="*/ 94 w 133"/>
                    <a:gd name="T25" fmla="*/ 112 h 112"/>
                    <a:gd name="T26" fmla="*/ 91 w 133"/>
                    <a:gd name="T27" fmla="*/ 10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3" h="112">
                      <a:moveTo>
                        <a:pt x="91" y="100"/>
                      </a:moveTo>
                      <a:cubicBezTo>
                        <a:pt x="91" y="100"/>
                        <a:pt x="91" y="100"/>
                        <a:pt x="91" y="100"/>
                      </a:cubicBezTo>
                      <a:cubicBezTo>
                        <a:pt x="91" y="100"/>
                        <a:pt x="91" y="100"/>
                        <a:pt x="91" y="99"/>
                      </a:cubicBezTo>
                      <a:cubicBezTo>
                        <a:pt x="91" y="98"/>
                        <a:pt x="91" y="97"/>
                        <a:pt x="91" y="96"/>
                      </a:cubicBezTo>
                      <a:cubicBezTo>
                        <a:pt x="93" y="63"/>
                        <a:pt x="108" y="33"/>
                        <a:pt x="133" y="13"/>
                      </a:cubicBezTo>
                      <a:cubicBezTo>
                        <a:pt x="127" y="8"/>
                        <a:pt x="121" y="4"/>
                        <a:pt x="114" y="0"/>
                      </a:cubicBezTo>
                      <a:cubicBezTo>
                        <a:pt x="80" y="92"/>
                        <a:pt x="80" y="92"/>
                        <a:pt x="80" y="92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21" y="12"/>
                        <a:pt x="2" y="38"/>
                        <a:pt x="0" y="68"/>
                      </a:cubicBezTo>
                      <a:cubicBezTo>
                        <a:pt x="0" y="69"/>
                        <a:pt x="0" y="70"/>
                        <a:pt x="0" y="70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1" y="90"/>
                        <a:pt x="37" y="112"/>
                        <a:pt x="80" y="112"/>
                      </a:cubicBezTo>
                      <a:cubicBezTo>
                        <a:pt x="85" y="112"/>
                        <a:pt x="89" y="112"/>
                        <a:pt x="94" y="112"/>
                      </a:cubicBezTo>
                      <a:cubicBezTo>
                        <a:pt x="92" y="108"/>
                        <a:pt x="91" y="104"/>
                        <a:pt x="91" y="10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Freeform 23"/>
                <p:cNvSpPr/>
                <p:nvPr/>
              </p:nvSpPr>
              <p:spPr bwMode="auto">
                <a:xfrm>
                  <a:off x="564673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Freeform 24"/>
                <p:cNvSpPr/>
                <p:nvPr/>
              </p:nvSpPr>
              <p:spPr bwMode="auto">
                <a:xfrm>
                  <a:off x="564197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5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5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Freeform 25"/>
                <p:cNvSpPr/>
                <p:nvPr/>
              </p:nvSpPr>
              <p:spPr bwMode="auto">
                <a:xfrm>
                  <a:off x="5943601" y="2165351"/>
                  <a:ext cx="192088" cy="161925"/>
                </a:xfrm>
                <a:custGeom>
                  <a:avLst/>
                  <a:gdLst>
                    <a:gd name="T0" fmla="*/ 133 w 133"/>
                    <a:gd name="T1" fmla="*/ 69 h 113"/>
                    <a:gd name="T2" fmla="*/ 87 w 133"/>
                    <a:gd name="T3" fmla="*/ 0 h 113"/>
                    <a:gd name="T4" fmla="*/ 53 w 133"/>
                    <a:gd name="T5" fmla="*/ 92 h 113"/>
                    <a:gd name="T6" fmla="*/ 20 w 133"/>
                    <a:gd name="T7" fmla="*/ 0 h 113"/>
                    <a:gd name="T8" fmla="*/ 0 w 133"/>
                    <a:gd name="T9" fmla="*/ 13 h 113"/>
                    <a:gd name="T10" fmla="*/ 22 w 133"/>
                    <a:gd name="T11" fmla="*/ 37 h 113"/>
                    <a:gd name="T12" fmla="*/ 43 w 133"/>
                    <a:gd name="T13" fmla="*/ 96 h 113"/>
                    <a:gd name="T14" fmla="*/ 43 w 133"/>
                    <a:gd name="T15" fmla="*/ 99 h 113"/>
                    <a:gd name="T16" fmla="*/ 43 w 133"/>
                    <a:gd name="T17" fmla="*/ 100 h 113"/>
                    <a:gd name="T18" fmla="*/ 43 w 133"/>
                    <a:gd name="T19" fmla="*/ 100 h 113"/>
                    <a:gd name="T20" fmla="*/ 40 w 133"/>
                    <a:gd name="T21" fmla="*/ 112 h 113"/>
                    <a:gd name="T22" fmla="*/ 53 w 133"/>
                    <a:gd name="T23" fmla="*/ 113 h 113"/>
                    <a:gd name="T24" fmla="*/ 133 w 133"/>
                    <a:gd name="T25" fmla="*/ 71 h 113"/>
                    <a:gd name="T26" fmla="*/ 133 w 133"/>
                    <a:gd name="T27" fmla="*/ 70 h 113"/>
                    <a:gd name="T28" fmla="*/ 133 w 133"/>
                    <a:gd name="T29" fmla="*/ 69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33" h="113">
                      <a:moveTo>
                        <a:pt x="133" y="69"/>
                      </a:moveTo>
                      <a:cubicBezTo>
                        <a:pt x="131" y="38"/>
                        <a:pt x="113" y="12"/>
                        <a:pt x="87" y="0"/>
                      </a:cubicBezTo>
                      <a:cubicBezTo>
                        <a:pt x="53" y="92"/>
                        <a:pt x="53" y="92"/>
                        <a:pt x="53" y="92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4"/>
                        <a:pt x="6" y="8"/>
                        <a:pt x="0" y="13"/>
                      </a:cubicBezTo>
                      <a:cubicBezTo>
                        <a:pt x="9" y="20"/>
                        <a:pt x="16" y="28"/>
                        <a:pt x="22" y="37"/>
                      </a:cubicBezTo>
                      <a:cubicBezTo>
                        <a:pt x="34" y="55"/>
                        <a:pt x="41" y="75"/>
                        <a:pt x="43" y="96"/>
                      </a:cubicBezTo>
                      <a:cubicBezTo>
                        <a:pt x="43" y="97"/>
                        <a:pt x="43" y="98"/>
                        <a:pt x="43" y="99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4"/>
                        <a:pt x="41" y="108"/>
                        <a:pt x="40" y="112"/>
                      </a:cubicBezTo>
                      <a:cubicBezTo>
                        <a:pt x="44" y="112"/>
                        <a:pt x="49" y="113"/>
                        <a:pt x="53" y="113"/>
                      </a:cubicBezTo>
                      <a:cubicBezTo>
                        <a:pt x="97" y="112"/>
                        <a:pt x="132" y="90"/>
                        <a:pt x="133" y="71"/>
                      </a:cubicBezTo>
                      <a:cubicBezTo>
                        <a:pt x="133" y="71"/>
                        <a:pt x="133" y="71"/>
                        <a:pt x="133" y="70"/>
                      </a:cubicBezTo>
                      <a:cubicBezTo>
                        <a:pt x="133" y="70"/>
                        <a:pt x="133" y="69"/>
                        <a:pt x="133" y="6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71" name="组合 70"/>
          <p:cNvGrpSpPr/>
          <p:nvPr/>
        </p:nvGrpSpPr>
        <p:grpSpPr>
          <a:xfrm>
            <a:off x="3964899" y="1651709"/>
            <a:ext cx="686184" cy="694853"/>
            <a:chOff x="5237226" y="2582137"/>
            <a:chExt cx="914912" cy="926470"/>
          </a:xfrm>
          <a:solidFill>
            <a:schemeClr val="bg1"/>
          </a:solidFill>
        </p:grpSpPr>
        <p:sp>
          <p:nvSpPr>
            <p:cNvPr id="63" name="Freeform 1812"/>
            <p:cNvSpPr/>
            <p:nvPr/>
          </p:nvSpPr>
          <p:spPr>
            <a:xfrm>
              <a:off x="5237226" y="2582137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5443702" y="2786512"/>
              <a:ext cx="478851" cy="491868"/>
              <a:chOff x="5572126" y="3962401"/>
              <a:chExt cx="525463" cy="539750"/>
            </a:xfrm>
            <a:grpFill/>
          </p:grpSpPr>
          <p:sp>
            <p:nvSpPr>
              <p:cNvPr id="33" name="Freeform 26"/>
              <p:cNvSpPr>
                <a:spLocks noEditPoints="1"/>
              </p:cNvSpPr>
              <p:nvPr/>
            </p:nvSpPr>
            <p:spPr bwMode="auto">
              <a:xfrm>
                <a:off x="5572126" y="4130676"/>
                <a:ext cx="371475" cy="371475"/>
              </a:xfrm>
              <a:custGeom>
                <a:avLst/>
                <a:gdLst>
                  <a:gd name="T0" fmla="*/ 258 w 258"/>
                  <a:gd name="T1" fmla="*/ 156 h 259"/>
                  <a:gd name="T2" fmla="*/ 258 w 258"/>
                  <a:gd name="T3" fmla="*/ 104 h 259"/>
                  <a:gd name="T4" fmla="*/ 239 w 258"/>
                  <a:gd name="T5" fmla="*/ 94 h 259"/>
                  <a:gd name="T6" fmla="*/ 232 w 258"/>
                  <a:gd name="T7" fmla="*/ 78 h 259"/>
                  <a:gd name="T8" fmla="*/ 239 w 258"/>
                  <a:gd name="T9" fmla="*/ 57 h 259"/>
                  <a:gd name="T10" fmla="*/ 202 w 258"/>
                  <a:gd name="T11" fmla="*/ 20 h 259"/>
                  <a:gd name="T12" fmla="*/ 180 w 258"/>
                  <a:gd name="T13" fmla="*/ 27 h 259"/>
                  <a:gd name="T14" fmla="*/ 166 w 258"/>
                  <a:gd name="T15" fmla="*/ 21 h 259"/>
                  <a:gd name="T16" fmla="*/ 155 w 258"/>
                  <a:gd name="T17" fmla="*/ 0 h 259"/>
                  <a:gd name="T18" fmla="*/ 103 w 258"/>
                  <a:gd name="T19" fmla="*/ 0 h 259"/>
                  <a:gd name="T20" fmla="*/ 92 w 258"/>
                  <a:gd name="T21" fmla="*/ 21 h 259"/>
                  <a:gd name="T22" fmla="*/ 79 w 258"/>
                  <a:gd name="T23" fmla="*/ 26 h 259"/>
                  <a:gd name="T24" fmla="*/ 56 w 258"/>
                  <a:gd name="T25" fmla="*/ 19 h 259"/>
                  <a:gd name="T26" fmla="*/ 19 w 258"/>
                  <a:gd name="T27" fmla="*/ 56 h 259"/>
                  <a:gd name="T28" fmla="*/ 26 w 258"/>
                  <a:gd name="T29" fmla="*/ 79 h 259"/>
                  <a:gd name="T30" fmla="*/ 21 w 258"/>
                  <a:gd name="T31" fmla="*/ 92 h 259"/>
                  <a:gd name="T32" fmla="*/ 0 w 258"/>
                  <a:gd name="T33" fmla="*/ 103 h 259"/>
                  <a:gd name="T34" fmla="*/ 0 w 258"/>
                  <a:gd name="T35" fmla="*/ 155 h 259"/>
                  <a:gd name="T36" fmla="*/ 20 w 258"/>
                  <a:gd name="T37" fmla="*/ 166 h 259"/>
                  <a:gd name="T38" fmla="*/ 26 w 258"/>
                  <a:gd name="T39" fmla="*/ 180 h 259"/>
                  <a:gd name="T40" fmla="*/ 19 w 258"/>
                  <a:gd name="T41" fmla="*/ 202 h 259"/>
                  <a:gd name="T42" fmla="*/ 56 w 258"/>
                  <a:gd name="T43" fmla="*/ 239 h 259"/>
                  <a:gd name="T44" fmla="*/ 76 w 258"/>
                  <a:gd name="T45" fmla="*/ 233 h 259"/>
                  <a:gd name="T46" fmla="*/ 92 w 258"/>
                  <a:gd name="T47" fmla="*/ 240 h 259"/>
                  <a:gd name="T48" fmla="*/ 102 w 258"/>
                  <a:gd name="T49" fmla="*/ 259 h 259"/>
                  <a:gd name="T50" fmla="*/ 155 w 258"/>
                  <a:gd name="T51" fmla="*/ 259 h 259"/>
                  <a:gd name="T52" fmla="*/ 164 w 258"/>
                  <a:gd name="T53" fmla="*/ 240 h 259"/>
                  <a:gd name="T54" fmla="*/ 181 w 258"/>
                  <a:gd name="T55" fmla="*/ 233 h 259"/>
                  <a:gd name="T56" fmla="*/ 201 w 258"/>
                  <a:gd name="T57" fmla="*/ 240 h 259"/>
                  <a:gd name="T58" fmla="*/ 238 w 258"/>
                  <a:gd name="T59" fmla="*/ 202 h 259"/>
                  <a:gd name="T60" fmla="*/ 232 w 258"/>
                  <a:gd name="T61" fmla="*/ 183 h 259"/>
                  <a:gd name="T62" fmla="*/ 239 w 258"/>
                  <a:gd name="T63" fmla="*/ 166 h 259"/>
                  <a:gd name="T64" fmla="*/ 258 w 258"/>
                  <a:gd name="T65" fmla="*/ 156 h 259"/>
                  <a:gd name="T66" fmla="*/ 187 w 258"/>
                  <a:gd name="T67" fmla="*/ 130 h 259"/>
                  <a:gd name="T68" fmla="*/ 130 w 258"/>
                  <a:gd name="T69" fmla="*/ 188 h 259"/>
                  <a:gd name="T70" fmla="*/ 71 w 258"/>
                  <a:gd name="T71" fmla="*/ 130 h 259"/>
                  <a:gd name="T72" fmla="*/ 130 w 258"/>
                  <a:gd name="T73" fmla="*/ 72 h 259"/>
                  <a:gd name="T74" fmla="*/ 187 w 258"/>
                  <a:gd name="T75" fmla="*/ 13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8" h="259">
                    <a:moveTo>
                      <a:pt x="258" y="156"/>
                    </a:moveTo>
                    <a:cubicBezTo>
                      <a:pt x="258" y="104"/>
                      <a:pt x="258" y="104"/>
                      <a:pt x="258" y="104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37" y="88"/>
                      <a:pt x="235" y="83"/>
                      <a:pt x="232" y="78"/>
                    </a:cubicBezTo>
                    <a:cubicBezTo>
                      <a:pt x="239" y="57"/>
                      <a:pt x="239" y="57"/>
                      <a:pt x="239" y="57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180" y="27"/>
                      <a:pt x="180" y="27"/>
                      <a:pt x="180" y="27"/>
                    </a:cubicBezTo>
                    <a:cubicBezTo>
                      <a:pt x="175" y="25"/>
                      <a:pt x="171" y="23"/>
                      <a:pt x="166" y="21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88" y="23"/>
                      <a:pt x="83" y="25"/>
                      <a:pt x="79" y="26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4" y="83"/>
                      <a:pt x="22" y="87"/>
                      <a:pt x="21" y="9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1" y="171"/>
                      <a:pt x="23" y="176"/>
                      <a:pt x="26" y="180"/>
                    </a:cubicBezTo>
                    <a:cubicBezTo>
                      <a:pt x="19" y="202"/>
                      <a:pt x="19" y="202"/>
                      <a:pt x="19" y="202"/>
                    </a:cubicBezTo>
                    <a:cubicBezTo>
                      <a:pt x="56" y="239"/>
                      <a:pt x="56" y="239"/>
                      <a:pt x="56" y="239"/>
                    </a:cubicBezTo>
                    <a:cubicBezTo>
                      <a:pt x="76" y="233"/>
                      <a:pt x="76" y="233"/>
                      <a:pt x="76" y="233"/>
                    </a:cubicBezTo>
                    <a:cubicBezTo>
                      <a:pt x="81" y="235"/>
                      <a:pt x="87" y="238"/>
                      <a:pt x="92" y="240"/>
                    </a:cubicBezTo>
                    <a:cubicBezTo>
                      <a:pt x="102" y="259"/>
                      <a:pt x="102" y="259"/>
                      <a:pt x="102" y="259"/>
                    </a:cubicBezTo>
                    <a:cubicBezTo>
                      <a:pt x="155" y="259"/>
                      <a:pt x="155" y="259"/>
                      <a:pt x="155" y="259"/>
                    </a:cubicBezTo>
                    <a:cubicBezTo>
                      <a:pt x="164" y="240"/>
                      <a:pt x="164" y="240"/>
                      <a:pt x="164" y="240"/>
                    </a:cubicBezTo>
                    <a:cubicBezTo>
                      <a:pt x="170" y="239"/>
                      <a:pt x="176" y="236"/>
                      <a:pt x="181" y="233"/>
                    </a:cubicBezTo>
                    <a:cubicBezTo>
                      <a:pt x="201" y="240"/>
                      <a:pt x="201" y="240"/>
                      <a:pt x="201" y="240"/>
                    </a:cubicBezTo>
                    <a:cubicBezTo>
                      <a:pt x="238" y="202"/>
                      <a:pt x="238" y="202"/>
                      <a:pt x="238" y="202"/>
                    </a:cubicBezTo>
                    <a:cubicBezTo>
                      <a:pt x="232" y="183"/>
                      <a:pt x="232" y="183"/>
                      <a:pt x="232" y="183"/>
                    </a:cubicBezTo>
                    <a:cubicBezTo>
                      <a:pt x="235" y="177"/>
                      <a:pt x="237" y="172"/>
                      <a:pt x="239" y="166"/>
                    </a:cubicBezTo>
                    <a:lnTo>
                      <a:pt x="258" y="156"/>
                    </a:lnTo>
                    <a:close/>
                    <a:moveTo>
                      <a:pt x="187" y="130"/>
                    </a:moveTo>
                    <a:cubicBezTo>
                      <a:pt x="187" y="162"/>
                      <a:pt x="161" y="188"/>
                      <a:pt x="130" y="188"/>
                    </a:cubicBezTo>
                    <a:cubicBezTo>
                      <a:pt x="97" y="188"/>
                      <a:pt x="71" y="162"/>
                      <a:pt x="71" y="130"/>
                    </a:cubicBezTo>
                    <a:cubicBezTo>
                      <a:pt x="71" y="98"/>
                      <a:pt x="97" y="72"/>
                      <a:pt x="130" y="72"/>
                    </a:cubicBezTo>
                    <a:cubicBezTo>
                      <a:pt x="161" y="72"/>
                      <a:pt x="187" y="98"/>
                      <a:pt x="187" y="13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27"/>
              <p:cNvSpPr>
                <a:spLocks noEditPoints="1"/>
              </p:cNvSpPr>
              <p:nvPr/>
            </p:nvSpPr>
            <p:spPr bwMode="auto">
              <a:xfrm>
                <a:off x="5818189" y="3962401"/>
                <a:ext cx="192088" cy="188913"/>
              </a:xfrm>
              <a:custGeom>
                <a:avLst/>
                <a:gdLst>
                  <a:gd name="T0" fmla="*/ 133 w 133"/>
                  <a:gd name="T1" fmla="*/ 80 h 132"/>
                  <a:gd name="T2" fmla="*/ 133 w 133"/>
                  <a:gd name="T3" fmla="*/ 53 h 132"/>
                  <a:gd name="T4" fmla="*/ 123 w 133"/>
                  <a:gd name="T5" fmla="*/ 48 h 132"/>
                  <a:gd name="T6" fmla="*/ 120 w 133"/>
                  <a:gd name="T7" fmla="*/ 40 h 132"/>
                  <a:gd name="T8" fmla="*/ 123 w 133"/>
                  <a:gd name="T9" fmla="*/ 29 h 132"/>
                  <a:gd name="T10" fmla="*/ 104 w 133"/>
                  <a:gd name="T11" fmla="*/ 9 h 132"/>
                  <a:gd name="T12" fmla="*/ 93 w 133"/>
                  <a:gd name="T13" fmla="*/ 13 h 132"/>
                  <a:gd name="T14" fmla="*/ 86 w 133"/>
                  <a:gd name="T15" fmla="*/ 10 h 132"/>
                  <a:gd name="T16" fmla="*/ 80 w 133"/>
                  <a:gd name="T17" fmla="*/ 0 h 132"/>
                  <a:gd name="T18" fmla="*/ 53 w 133"/>
                  <a:gd name="T19" fmla="*/ 0 h 132"/>
                  <a:gd name="T20" fmla="*/ 48 w 133"/>
                  <a:gd name="T21" fmla="*/ 10 h 132"/>
                  <a:gd name="T22" fmla="*/ 41 w 133"/>
                  <a:gd name="T23" fmla="*/ 13 h 132"/>
                  <a:gd name="T24" fmla="*/ 29 w 133"/>
                  <a:gd name="T25" fmla="*/ 9 h 132"/>
                  <a:gd name="T26" fmla="*/ 10 w 133"/>
                  <a:gd name="T27" fmla="*/ 28 h 132"/>
                  <a:gd name="T28" fmla="*/ 14 w 133"/>
                  <a:gd name="T29" fmla="*/ 40 h 132"/>
                  <a:gd name="T30" fmla="*/ 11 w 133"/>
                  <a:gd name="T31" fmla="*/ 47 h 132"/>
                  <a:gd name="T32" fmla="*/ 0 w 133"/>
                  <a:gd name="T33" fmla="*/ 52 h 132"/>
                  <a:gd name="T34" fmla="*/ 0 w 133"/>
                  <a:gd name="T35" fmla="*/ 79 h 132"/>
                  <a:gd name="T36" fmla="*/ 11 w 133"/>
                  <a:gd name="T37" fmla="*/ 85 h 132"/>
                  <a:gd name="T38" fmla="*/ 13 w 133"/>
                  <a:gd name="T39" fmla="*/ 92 h 132"/>
                  <a:gd name="T40" fmla="*/ 10 w 133"/>
                  <a:gd name="T41" fmla="*/ 103 h 132"/>
                  <a:gd name="T42" fmla="*/ 29 w 133"/>
                  <a:gd name="T43" fmla="*/ 122 h 132"/>
                  <a:gd name="T44" fmla="*/ 39 w 133"/>
                  <a:gd name="T45" fmla="*/ 119 h 132"/>
                  <a:gd name="T46" fmla="*/ 48 w 133"/>
                  <a:gd name="T47" fmla="*/ 122 h 132"/>
                  <a:gd name="T48" fmla="*/ 53 w 133"/>
                  <a:gd name="T49" fmla="*/ 132 h 132"/>
                  <a:gd name="T50" fmla="*/ 80 w 133"/>
                  <a:gd name="T51" fmla="*/ 132 h 132"/>
                  <a:gd name="T52" fmla="*/ 85 w 133"/>
                  <a:gd name="T53" fmla="*/ 123 h 132"/>
                  <a:gd name="T54" fmla="*/ 94 w 133"/>
                  <a:gd name="T55" fmla="*/ 119 h 132"/>
                  <a:gd name="T56" fmla="*/ 104 w 133"/>
                  <a:gd name="T57" fmla="*/ 122 h 132"/>
                  <a:gd name="T58" fmla="*/ 123 w 133"/>
                  <a:gd name="T59" fmla="*/ 103 h 132"/>
                  <a:gd name="T60" fmla="*/ 120 w 133"/>
                  <a:gd name="T61" fmla="*/ 93 h 132"/>
                  <a:gd name="T62" fmla="*/ 123 w 133"/>
                  <a:gd name="T63" fmla="*/ 85 h 132"/>
                  <a:gd name="T64" fmla="*/ 133 w 133"/>
                  <a:gd name="T65" fmla="*/ 80 h 132"/>
                  <a:gd name="T66" fmla="*/ 97 w 133"/>
                  <a:gd name="T67" fmla="*/ 66 h 132"/>
                  <a:gd name="T68" fmla="*/ 67 w 133"/>
                  <a:gd name="T69" fmla="*/ 96 h 132"/>
                  <a:gd name="T70" fmla="*/ 37 w 133"/>
                  <a:gd name="T71" fmla="*/ 66 h 132"/>
                  <a:gd name="T72" fmla="*/ 67 w 133"/>
                  <a:gd name="T73" fmla="*/ 37 h 132"/>
                  <a:gd name="T74" fmla="*/ 97 w 133"/>
                  <a:gd name="T75" fmla="*/ 66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3" h="132">
                    <a:moveTo>
                      <a:pt x="133" y="80"/>
                    </a:moveTo>
                    <a:cubicBezTo>
                      <a:pt x="133" y="53"/>
                      <a:pt x="133" y="53"/>
                      <a:pt x="133" y="53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2" y="45"/>
                      <a:pt x="121" y="42"/>
                      <a:pt x="120" y="40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93" y="13"/>
                      <a:pt x="93" y="13"/>
                      <a:pt x="93" y="13"/>
                    </a:cubicBezTo>
                    <a:cubicBezTo>
                      <a:pt x="91" y="12"/>
                      <a:pt x="88" y="11"/>
                      <a:pt x="86" y="1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6" y="11"/>
                      <a:pt x="43" y="12"/>
                      <a:pt x="41" y="1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2"/>
                      <a:pt x="12" y="44"/>
                      <a:pt x="11" y="4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7"/>
                      <a:pt x="12" y="90"/>
                      <a:pt x="13" y="92"/>
                    </a:cubicBezTo>
                    <a:cubicBezTo>
                      <a:pt x="10" y="103"/>
                      <a:pt x="10" y="103"/>
                      <a:pt x="10" y="103"/>
                    </a:cubicBezTo>
                    <a:cubicBezTo>
                      <a:pt x="29" y="122"/>
                      <a:pt x="29" y="122"/>
                      <a:pt x="29" y="122"/>
                    </a:cubicBezTo>
                    <a:cubicBezTo>
                      <a:pt x="39" y="119"/>
                      <a:pt x="39" y="119"/>
                      <a:pt x="39" y="119"/>
                    </a:cubicBezTo>
                    <a:cubicBezTo>
                      <a:pt x="42" y="120"/>
                      <a:pt x="45" y="122"/>
                      <a:pt x="48" y="122"/>
                    </a:cubicBezTo>
                    <a:cubicBezTo>
                      <a:pt x="53" y="132"/>
                      <a:pt x="53" y="132"/>
                      <a:pt x="53" y="132"/>
                    </a:cubicBezTo>
                    <a:cubicBezTo>
                      <a:pt x="80" y="132"/>
                      <a:pt x="80" y="132"/>
                      <a:pt x="80" y="132"/>
                    </a:cubicBezTo>
                    <a:cubicBezTo>
                      <a:pt x="85" y="123"/>
                      <a:pt x="85" y="123"/>
                      <a:pt x="85" y="123"/>
                    </a:cubicBezTo>
                    <a:cubicBezTo>
                      <a:pt x="88" y="122"/>
                      <a:pt x="91" y="121"/>
                      <a:pt x="94" y="119"/>
                    </a:cubicBezTo>
                    <a:cubicBezTo>
                      <a:pt x="104" y="122"/>
                      <a:pt x="104" y="122"/>
                      <a:pt x="104" y="122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1" y="90"/>
                      <a:pt x="122" y="88"/>
                      <a:pt x="123" y="85"/>
                    </a:cubicBezTo>
                    <a:lnTo>
                      <a:pt x="133" y="80"/>
                    </a:lnTo>
                    <a:close/>
                    <a:moveTo>
                      <a:pt x="97" y="66"/>
                    </a:moveTo>
                    <a:cubicBezTo>
                      <a:pt x="97" y="83"/>
                      <a:pt x="83" y="96"/>
                      <a:pt x="67" y="96"/>
                    </a:cubicBezTo>
                    <a:cubicBezTo>
                      <a:pt x="50" y="96"/>
                      <a:pt x="37" y="83"/>
                      <a:pt x="37" y="66"/>
                    </a:cubicBezTo>
                    <a:cubicBezTo>
                      <a:pt x="37" y="50"/>
                      <a:pt x="50" y="37"/>
                      <a:pt x="67" y="37"/>
                    </a:cubicBezTo>
                    <a:cubicBezTo>
                      <a:pt x="83" y="37"/>
                      <a:pt x="97" y="50"/>
                      <a:pt x="97" y="66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28"/>
              <p:cNvSpPr>
                <a:spLocks noEditPoints="1"/>
              </p:cNvSpPr>
              <p:nvPr/>
            </p:nvSpPr>
            <p:spPr bwMode="auto">
              <a:xfrm>
                <a:off x="5942014" y="4138613"/>
                <a:ext cx="155575" cy="155575"/>
              </a:xfrm>
              <a:custGeom>
                <a:avLst/>
                <a:gdLst>
                  <a:gd name="T0" fmla="*/ 108 w 108"/>
                  <a:gd name="T1" fmla="*/ 65 h 108"/>
                  <a:gd name="T2" fmla="*/ 108 w 108"/>
                  <a:gd name="T3" fmla="*/ 43 h 108"/>
                  <a:gd name="T4" fmla="*/ 100 w 108"/>
                  <a:gd name="T5" fmla="*/ 39 h 108"/>
                  <a:gd name="T6" fmla="*/ 97 w 108"/>
                  <a:gd name="T7" fmla="*/ 33 h 108"/>
                  <a:gd name="T8" fmla="*/ 100 w 108"/>
                  <a:gd name="T9" fmla="*/ 24 h 108"/>
                  <a:gd name="T10" fmla="*/ 84 w 108"/>
                  <a:gd name="T11" fmla="*/ 8 h 108"/>
                  <a:gd name="T12" fmla="*/ 75 w 108"/>
                  <a:gd name="T13" fmla="*/ 11 h 108"/>
                  <a:gd name="T14" fmla="*/ 70 w 108"/>
                  <a:gd name="T15" fmla="*/ 9 h 108"/>
                  <a:gd name="T16" fmla="*/ 65 w 108"/>
                  <a:gd name="T17" fmla="*/ 0 h 108"/>
                  <a:gd name="T18" fmla="*/ 43 w 108"/>
                  <a:gd name="T19" fmla="*/ 0 h 108"/>
                  <a:gd name="T20" fmla="*/ 39 w 108"/>
                  <a:gd name="T21" fmla="*/ 9 h 108"/>
                  <a:gd name="T22" fmla="*/ 33 w 108"/>
                  <a:gd name="T23" fmla="*/ 11 h 108"/>
                  <a:gd name="T24" fmla="*/ 24 w 108"/>
                  <a:gd name="T25" fmla="*/ 8 h 108"/>
                  <a:gd name="T26" fmla="*/ 8 w 108"/>
                  <a:gd name="T27" fmla="*/ 24 h 108"/>
                  <a:gd name="T28" fmla="*/ 11 w 108"/>
                  <a:gd name="T29" fmla="*/ 33 h 108"/>
                  <a:gd name="T30" fmla="*/ 9 w 108"/>
                  <a:gd name="T31" fmla="*/ 39 h 108"/>
                  <a:gd name="T32" fmla="*/ 0 w 108"/>
                  <a:gd name="T33" fmla="*/ 43 h 108"/>
                  <a:gd name="T34" fmla="*/ 0 w 108"/>
                  <a:gd name="T35" fmla="*/ 65 h 108"/>
                  <a:gd name="T36" fmla="*/ 8 w 108"/>
                  <a:gd name="T37" fmla="*/ 69 h 108"/>
                  <a:gd name="T38" fmla="*/ 11 w 108"/>
                  <a:gd name="T39" fmla="*/ 76 h 108"/>
                  <a:gd name="T40" fmla="*/ 8 w 108"/>
                  <a:gd name="T41" fmla="*/ 84 h 108"/>
                  <a:gd name="T42" fmla="*/ 23 w 108"/>
                  <a:gd name="T43" fmla="*/ 100 h 108"/>
                  <a:gd name="T44" fmla="*/ 32 w 108"/>
                  <a:gd name="T45" fmla="*/ 97 h 108"/>
                  <a:gd name="T46" fmla="*/ 39 w 108"/>
                  <a:gd name="T47" fmla="*/ 100 h 108"/>
                  <a:gd name="T48" fmla="*/ 43 w 108"/>
                  <a:gd name="T49" fmla="*/ 108 h 108"/>
                  <a:gd name="T50" fmla="*/ 65 w 108"/>
                  <a:gd name="T51" fmla="*/ 108 h 108"/>
                  <a:gd name="T52" fmla="*/ 69 w 108"/>
                  <a:gd name="T53" fmla="*/ 100 h 108"/>
                  <a:gd name="T54" fmla="*/ 76 w 108"/>
                  <a:gd name="T55" fmla="*/ 98 h 108"/>
                  <a:gd name="T56" fmla="*/ 84 w 108"/>
                  <a:gd name="T57" fmla="*/ 100 h 108"/>
                  <a:gd name="T58" fmla="*/ 100 w 108"/>
                  <a:gd name="T59" fmla="*/ 85 h 108"/>
                  <a:gd name="T60" fmla="*/ 97 w 108"/>
                  <a:gd name="T61" fmla="*/ 76 h 108"/>
                  <a:gd name="T62" fmla="*/ 100 w 108"/>
                  <a:gd name="T63" fmla="*/ 69 h 108"/>
                  <a:gd name="T64" fmla="*/ 108 w 108"/>
                  <a:gd name="T65" fmla="*/ 65 h 108"/>
                  <a:gd name="T66" fmla="*/ 78 w 108"/>
                  <a:gd name="T67" fmla="*/ 54 h 108"/>
                  <a:gd name="T68" fmla="*/ 54 w 108"/>
                  <a:gd name="T69" fmla="*/ 79 h 108"/>
                  <a:gd name="T70" fmla="*/ 30 w 108"/>
                  <a:gd name="T71" fmla="*/ 54 h 108"/>
                  <a:gd name="T72" fmla="*/ 54 w 108"/>
                  <a:gd name="T73" fmla="*/ 30 h 108"/>
                  <a:gd name="T74" fmla="*/ 78 w 108"/>
                  <a:gd name="T75" fmla="*/ 5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08">
                    <a:moveTo>
                      <a:pt x="108" y="65"/>
                    </a:moveTo>
                    <a:cubicBezTo>
                      <a:pt x="108" y="43"/>
                      <a:pt x="108" y="43"/>
                      <a:pt x="108" y="43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99" y="37"/>
                      <a:pt x="98" y="35"/>
                      <a:pt x="97" y="33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3" y="10"/>
                      <a:pt x="72" y="10"/>
                      <a:pt x="70" y="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7" y="10"/>
                      <a:pt x="35" y="10"/>
                      <a:pt x="33" y="11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0" y="35"/>
                      <a:pt x="9" y="37"/>
                      <a:pt x="9" y="3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9" y="71"/>
                      <a:pt x="10" y="73"/>
                      <a:pt x="11" y="76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32" y="97"/>
                      <a:pt x="32" y="97"/>
                      <a:pt x="32" y="97"/>
                    </a:cubicBezTo>
                    <a:cubicBezTo>
                      <a:pt x="34" y="98"/>
                      <a:pt x="36" y="99"/>
                      <a:pt x="39" y="100"/>
                    </a:cubicBezTo>
                    <a:cubicBezTo>
                      <a:pt x="43" y="108"/>
                      <a:pt x="43" y="108"/>
                      <a:pt x="43" y="108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69" y="100"/>
                      <a:pt x="69" y="100"/>
                      <a:pt x="69" y="100"/>
                    </a:cubicBezTo>
                    <a:cubicBezTo>
                      <a:pt x="71" y="100"/>
                      <a:pt x="74" y="99"/>
                      <a:pt x="76" y="98"/>
                    </a:cubicBezTo>
                    <a:cubicBezTo>
                      <a:pt x="84" y="100"/>
                      <a:pt x="84" y="100"/>
                      <a:pt x="84" y="100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97" y="76"/>
                      <a:pt x="97" y="76"/>
                      <a:pt x="97" y="76"/>
                    </a:cubicBezTo>
                    <a:cubicBezTo>
                      <a:pt x="98" y="74"/>
                      <a:pt x="99" y="72"/>
                      <a:pt x="100" y="69"/>
                    </a:cubicBezTo>
                    <a:lnTo>
                      <a:pt x="108" y="65"/>
                    </a:lnTo>
                    <a:close/>
                    <a:moveTo>
                      <a:pt x="78" y="54"/>
                    </a:moveTo>
                    <a:cubicBezTo>
                      <a:pt x="78" y="68"/>
                      <a:pt x="68" y="79"/>
                      <a:pt x="54" y="79"/>
                    </a:cubicBezTo>
                    <a:cubicBezTo>
                      <a:pt x="41" y="79"/>
                      <a:pt x="30" y="68"/>
                      <a:pt x="30" y="54"/>
                    </a:cubicBezTo>
                    <a:cubicBezTo>
                      <a:pt x="30" y="41"/>
                      <a:pt x="41" y="30"/>
                      <a:pt x="54" y="30"/>
                    </a:cubicBezTo>
                    <a:cubicBezTo>
                      <a:pt x="68" y="30"/>
                      <a:pt x="78" y="41"/>
                      <a:pt x="78" y="5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3964898" y="2534990"/>
            <a:ext cx="686184" cy="694853"/>
            <a:chOff x="5237224" y="3759845"/>
            <a:chExt cx="914912" cy="926470"/>
          </a:xfrm>
          <a:solidFill>
            <a:schemeClr val="bg1"/>
          </a:solidFill>
        </p:grpSpPr>
        <p:sp>
          <p:nvSpPr>
            <p:cNvPr id="64" name="Freeform 1812"/>
            <p:cNvSpPr/>
            <p:nvPr/>
          </p:nvSpPr>
          <p:spPr>
            <a:xfrm>
              <a:off x="5237224" y="3759845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5539564" y="3983837"/>
              <a:ext cx="345128" cy="512366"/>
              <a:chOff x="5649914" y="2946401"/>
              <a:chExt cx="360363" cy="534987"/>
            </a:xfrm>
            <a:grpFill/>
          </p:grpSpPr>
          <p:sp>
            <p:nvSpPr>
              <p:cNvPr id="29" name="Freeform 29"/>
              <p:cNvSpPr/>
              <p:nvPr/>
            </p:nvSpPr>
            <p:spPr bwMode="auto">
              <a:xfrm>
                <a:off x="5776914" y="3424238"/>
                <a:ext cx="106363" cy="57150"/>
              </a:xfrm>
              <a:custGeom>
                <a:avLst/>
                <a:gdLst>
                  <a:gd name="T0" fmla="*/ 0 w 74"/>
                  <a:gd name="T1" fmla="*/ 0 h 40"/>
                  <a:gd name="T2" fmla="*/ 37 w 74"/>
                  <a:gd name="T3" fmla="*/ 40 h 40"/>
                  <a:gd name="T4" fmla="*/ 74 w 74"/>
                  <a:gd name="T5" fmla="*/ 0 h 40"/>
                  <a:gd name="T6" fmla="*/ 0 w 74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40">
                    <a:moveTo>
                      <a:pt x="0" y="0"/>
                    </a:moveTo>
                    <a:cubicBezTo>
                      <a:pt x="0" y="22"/>
                      <a:pt x="17" y="40"/>
                      <a:pt x="37" y="40"/>
                    </a:cubicBezTo>
                    <a:cubicBezTo>
                      <a:pt x="57" y="40"/>
                      <a:pt x="74" y="22"/>
                      <a:pt x="7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30"/>
              <p:cNvSpPr/>
              <p:nvPr/>
            </p:nvSpPr>
            <p:spPr bwMode="auto">
              <a:xfrm>
                <a:off x="5753101" y="3346451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9">
                    <a:moveTo>
                      <a:pt x="106" y="11"/>
                    </a:moveTo>
                    <a:cubicBezTo>
                      <a:pt x="106" y="16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6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4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31"/>
              <p:cNvSpPr/>
              <p:nvPr/>
            </p:nvSpPr>
            <p:spPr bwMode="auto">
              <a:xfrm>
                <a:off x="5753101" y="3386138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9">
                    <a:moveTo>
                      <a:pt x="106" y="11"/>
                    </a:moveTo>
                    <a:cubicBezTo>
                      <a:pt x="106" y="15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5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3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32"/>
              <p:cNvSpPr/>
              <p:nvPr/>
            </p:nvSpPr>
            <p:spPr bwMode="auto">
              <a:xfrm>
                <a:off x="5649914" y="2946401"/>
                <a:ext cx="360363" cy="385763"/>
              </a:xfrm>
              <a:custGeom>
                <a:avLst/>
                <a:gdLst>
                  <a:gd name="T0" fmla="*/ 250 w 250"/>
                  <a:gd name="T1" fmla="*/ 125 h 268"/>
                  <a:gd name="T2" fmla="*/ 125 w 250"/>
                  <a:gd name="T3" fmla="*/ 0 h 268"/>
                  <a:gd name="T4" fmla="*/ 0 w 250"/>
                  <a:gd name="T5" fmla="*/ 125 h 268"/>
                  <a:gd name="T6" fmla="*/ 72 w 250"/>
                  <a:gd name="T7" fmla="*/ 238 h 268"/>
                  <a:gd name="T8" fmla="*/ 72 w 250"/>
                  <a:gd name="T9" fmla="*/ 244 h 268"/>
                  <a:gd name="T10" fmla="*/ 96 w 250"/>
                  <a:gd name="T11" fmla="*/ 268 h 268"/>
                  <a:gd name="T12" fmla="*/ 154 w 250"/>
                  <a:gd name="T13" fmla="*/ 268 h 268"/>
                  <a:gd name="T14" fmla="*/ 178 w 250"/>
                  <a:gd name="T15" fmla="*/ 244 h 268"/>
                  <a:gd name="T16" fmla="*/ 178 w 250"/>
                  <a:gd name="T17" fmla="*/ 238 h 268"/>
                  <a:gd name="T18" fmla="*/ 250 w 250"/>
                  <a:gd name="T19" fmla="*/ 125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268">
                    <a:moveTo>
                      <a:pt x="250" y="125"/>
                    </a:moveTo>
                    <a:cubicBezTo>
                      <a:pt x="250" y="56"/>
                      <a:pt x="194" y="0"/>
                      <a:pt x="125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175"/>
                      <a:pt x="30" y="218"/>
                      <a:pt x="72" y="238"/>
                    </a:cubicBezTo>
                    <a:cubicBezTo>
                      <a:pt x="72" y="244"/>
                      <a:pt x="72" y="244"/>
                      <a:pt x="72" y="244"/>
                    </a:cubicBezTo>
                    <a:cubicBezTo>
                      <a:pt x="72" y="257"/>
                      <a:pt x="83" y="268"/>
                      <a:pt x="96" y="268"/>
                    </a:cubicBezTo>
                    <a:cubicBezTo>
                      <a:pt x="154" y="268"/>
                      <a:pt x="154" y="268"/>
                      <a:pt x="154" y="268"/>
                    </a:cubicBezTo>
                    <a:cubicBezTo>
                      <a:pt x="167" y="268"/>
                      <a:pt x="178" y="257"/>
                      <a:pt x="178" y="244"/>
                    </a:cubicBezTo>
                    <a:cubicBezTo>
                      <a:pt x="178" y="238"/>
                      <a:pt x="178" y="238"/>
                      <a:pt x="178" y="238"/>
                    </a:cubicBezTo>
                    <a:cubicBezTo>
                      <a:pt x="221" y="218"/>
                      <a:pt x="250" y="175"/>
                      <a:pt x="250" y="12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6" name="组合 75"/>
          <p:cNvGrpSpPr/>
          <p:nvPr/>
        </p:nvGrpSpPr>
        <p:grpSpPr>
          <a:xfrm>
            <a:off x="141892" y="1645600"/>
            <a:ext cx="3821056" cy="1252784"/>
            <a:chOff x="1036763" y="2573986"/>
            <a:chExt cx="4197861" cy="1670375"/>
          </a:xfrm>
        </p:grpSpPr>
        <p:sp>
          <p:nvSpPr>
            <p:cNvPr id="66" name="文本框 85"/>
            <p:cNvSpPr txBox="1"/>
            <p:nvPr/>
          </p:nvSpPr>
          <p:spPr>
            <a:xfrm>
              <a:off x="1641794" y="2862276"/>
              <a:ext cx="3592830" cy="1382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传统人工客服流动性大、培训成本高、服务水平良莠不齐，无法满足日益提升的客户需求。智能问答机器人能够快速拥有一套完整的知识体系，更快更好地与用户之间建立交互渠道，降低医疗机构人工成本，且</a:t>
              </a:r>
              <a:r>
                <a:rPr lang="zh-CN" altLang="en-US" sz="1000" dirty="0">
                  <a:solidFill>
                    <a:schemeClr val="accent5">
                      <a:lumMod val="75000"/>
                    </a:schemeClr>
                  </a:solidFill>
                  <a:cs typeface="+mn-ea"/>
                  <a:sym typeface="+mn-lt"/>
                </a:rPr>
                <a:t>机器人工作时间不受限制，可</a:t>
              </a:r>
              <a:r>
                <a:rPr lang="en-US" altLang="zh-CN" sz="1000" dirty="0">
                  <a:solidFill>
                    <a:schemeClr val="accent5">
                      <a:lumMod val="75000"/>
                    </a:schemeClr>
                  </a:solidFill>
                  <a:cs typeface="+mn-ea"/>
                  <a:sym typeface="+mn-lt"/>
                </a:rPr>
                <a:t>24</a:t>
              </a:r>
              <a:r>
                <a:rPr lang="zh-CN" altLang="en-US" sz="1000" dirty="0">
                  <a:solidFill>
                    <a:schemeClr val="accent5">
                      <a:lumMod val="75000"/>
                    </a:schemeClr>
                  </a:solidFill>
                  <a:cs typeface="+mn-ea"/>
                  <a:sym typeface="+mn-lt"/>
                </a:rPr>
                <a:t>小时响应用户需求。</a:t>
              </a:r>
              <a:endParaRPr lang="zh-CN" altLang="da-DK" sz="1000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7" name="TextBox 1956"/>
            <p:cNvSpPr/>
            <p:nvPr/>
          </p:nvSpPr>
          <p:spPr>
            <a:xfrm>
              <a:off x="1036763" y="2573986"/>
              <a:ext cx="4167193" cy="37959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r">
                <a:lnSpc>
                  <a:spcPts val="1500"/>
                </a:lnSpc>
              </a:pPr>
              <a:r>
                <a:rPr lang="zh-CN" altLang="en-US" b="1" dirty="0">
                  <a:solidFill>
                    <a:srgbClr val="1B4367"/>
                  </a:solidFill>
                  <a:cs typeface="+mn-ea"/>
                  <a:sym typeface="+mn-lt"/>
                </a:rPr>
                <a:t>医疗机构端：降低医疗机构经营成本。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609600" y="3352061"/>
            <a:ext cx="3355299" cy="868063"/>
            <a:chOff x="763494" y="4873181"/>
            <a:chExt cx="4473731" cy="1157417"/>
          </a:xfrm>
        </p:grpSpPr>
        <p:sp>
          <p:nvSpPr>
            <p:cNvPr id="68" name="文本框 5"/>
            <p:cNvSpPr txBox="1"/>
            <p:nvPr/>
          </p:nvSpPr>
          <p:spPr>
            <a:xfrm>
              <a:off x="763495" y="5161472"/>
              <a:ext cx="4473730" cy="869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一些简单、重复问题消磨了人工客服大量的时间、精力，</a:t>
              </a:r>
              <a:r>
                <a:rPr lang="zh-CN" altLang="en-US" sz="1000" dirty="0">
                  <a:solidFill>
                    <a:schemeClr val="accent5">
                      <a:lumMod val="75000"/>
                    </a:schemeClr>
                  </a:solidFill>
                  <a:cs typeface="+mn-ea"/>
                  <a:sym typeface="+mn-lt"/>
                </a:rPr>
                <a:t>智能问答机器人可以解决一些常识性问题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，让医疗人员专攻高精尖医疗难题，促进社会办医的质量提升。</a:t>
              </a:r>
              <a:endParaRPr lang="zh-CN" altLang="da-DK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9" name="TextBox 1956"/>
            <p:cNvSpPr/>
            <p:nvPr/>
          </p:nvSpPr>
          <p:spPr>
            <a:xfrm>
              <a:off x="763494" y="4873181"/>
              <a:ext cx="4419313" cy="37959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r">
                <a:lnSpc>
                  <a:spcPts val="1500"/>
                </a:lnSpc>
              </a:pPr>
              <a:r>
                <a:rPr lang="zh-CN" altLang="en-US" b="1" dirty="0">
                  <a:solidFill>
                    <a:srgbClr val="1B4367"/>
                  </a:solidFill>
                  <a:cs typeface="+mn-ea"/>
                  <a:sym typeface="+mn-lt"/>
                </a:rPr>
                <a:t>医疗机构端：提高医护人员工作效率。</a:t>
              </a:r>
            </a:p>
          </p:txBody>
        </p:sp>
      </p:grpSp>
      <p:sp>
        <p:nvSpPr>
          <p:cNvPr id="55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需求分析</a:t>
            </a: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/>
          <p:cNvGrpSpPr/>
          <p:nvPr/>
        </p:nvGrpSpPr>
        <p:grpSpPr>
          <a:xfrm>
            <a:off x="4659063" y="768428"/>
            <a:ext cx="3861711" cy="1252784"/>
            <a:chOff x="6180940" y="3828220"/>
            <a:chExt cx="3592830" cy="1670375"/>
          </a:xfrm>
        </p:grpSpPr>
        <p:sp>
          <p:nvSpPr>
            <p:cNvPr id="59" name="文本框 58"/>
            <p:cNvSpPr txBox="1"/>
            <p:nvPr/>
          </p:nvSpPr>
          <p:spPr>
            <a:xfrm>
              <a:off x="6180940" y="4116510"/>
              <a:ext cx="3592830" cy="1382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国内市场，就医流程复杂、就医体验差、医患关系紧张是当今医疗系统的几大痛点。据卫生部调查数据显示，</a:t>
              </a:r>
              <a:r>
                <a:rPr lang="zh-CN" altLang="en-US" sz="1000" dirty="0">
                  <a:solidFill>
                    <a:schemeClr val="accent5">
                      <a:lumMod val="75000"/>
                    </a:schemeClr>
                  </a:solidFill>
                  <a:cs typeface="+mn-ea"/>
                  <a:sym typeface="+mn-lt"/>
                </a:rPr>
                <a:t>中国约有近半居民“有病不就医”。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医疗机构或平台可以利用聊天平台，打造预问诊、医疗智能客服等不同形式的聊天机器人，“看病难”的问题也许将不再那么难了。</a:t>
              </a:r>
              <a:endParaRPr lang="zh-CN" altLang="da-DK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0" name="TextBox 1956"/>
            <p:cNvSpPr/>
            <p:nvPr/>
          </p:nvSpPr>
          <p:spPr>
            <a:xfrm>
              <a:off x="6184751" y="3828220"/>
              <a:ext cx="3078106" cy="37959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l">
                <a:lnSpc>
                  <a:spcPts val="1500"/>
                </a:lnSpc>
              </a:pPr>
              <a:r>
                <a:rPr lang="zh-CN" altLang="en-US" b="1" dirty="0">
                  <a:solidFill>
                    <a:srgbClr val="1B4367"/>
                  </a:solidFill>
                  <a:cs typeface="+mn-ea"/>
                  <a:sym typeface="+mn-lt"/>
                </a:rPr>
                <a:t>患者端：解决看病难问题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架构设计与产品展示</a:t>
            </a:r>
          </a:p>
        </p:txBody>
      </p:sp>
      <p:sp>
        <p:nvSpPr>
          <p:cNvPr id="103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/>
      <p:bldP spid="10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整体流程图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1261445" y="1152207"/>
            <a:ext cx="6621109" cy="32315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9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数据获取与清洗</a:t>
            </a: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数据清洗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658620" y="2740660"/>
            <a:ext cx="58273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数据集的结构大概分为四个部分。</a:t>
            </a:r>
          </a:p>
          <a:p>
            <a:pPr indent="0">
              <a:buFont typeface="Arial" panose="020B0604020202020204" pitchFamily="34" charset="0"/>
              <a:buNone/>
            </a:pP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由于两个数据集太过庞大</a:t>
            </a:r>
            <a:r>
              <a:rPr 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所以需要对数据集做一定的处理，以便后续进行进一步的匹配。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90" y="850265"/>
            <a:ext cx="7145655" cy="1447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8bebca2-1c76-4674-ad31-3db371013fd8}"/>
  <p:tag name="TABLE_ENDDRAG_ORIGIN_RECT" val="528*213"/>
  <p:tag name="TABLE_ENDDRAG_RECT" val="83*128*528*2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900,&quot;width&quot;:9954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1295</Words>
  <Application>Microsoft Office PowerPoint</Application>
  <PresentationFormat>全屏显示(16:9)</PresentationFormat>
  <Paragraphs>172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等线</vt:lpstr>
      <vt:lpstr>等线 Light</vt:lpstr>
      <vt:lpstr>微软雅黑</vt:lpstr>
      <vt:lpstr>Arial</vt:lpstr>
      <vt:lpstr>Calibri</vt:lpstr>
      <vt:lpstr>Times New Roman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zhang fan</cp:lastModifiedBy>
  <cp:revision>81</cp:revision>
  <dcterms:created xsi:type="dcterms:W3CDTF">2016-05-20T12:59:00Z</dcterms:created>
  <dcterms:modified xsi:type="dcterms:W3CDTF">2021-07-01T15:26:40Z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2052-11.1.0.10578</vt:lpwstr>
  </property>
  <property fmtid="{D5CDD505-2E9C-101B-9397-08002B2CF9AE}" pid="3" name="ICV">
    <vt:lpwstr>C3129BD3F19F4C969A10A1FCA6BC95F1</vt:lpwstr>
  </property>
</Properties>
</file>